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748"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A1FC1-F74C-4818-82B1-7D5C61CC5209}"/>
              </a:ext>
            </a:extLst>
          </p:cNvPr>
          <p:cNvSpPr>
            <a:spLocks noGrp="1"/>
          </p:cNvSpPr>
          <p:nvPr>
            <p:ph type="ctrTitle" hasCustomPrompt="1"/>
          </p:nvPr>
        </p:nvSpPr>
        <p:spPr>
          <a:xfrm>
            <a:off x="1524000" y="1122363"/>
            <a:ext cx="9144000" cy="2387600"/>
          </a:xfrm>
        </p:spPr>
        <p:txBody>
          <a:bodyPr anchor="b"/>
          <a:lstStyle>
            <a:lvl1pPr algn="ctr">
              <a:defRPr sz="6000"/>
            </a:lvl1pPr>
          </a:lstStyle>
          <a:p>
            <a:r>
              <a:rPr lang="en-US" dirty="0"/>
              <a:t>Report from </a:t>
            </a:r>
            <a:br>
              <a:rPr lang="en-US" dirty="0"/>
            </a:br>
            <a:r>
              <a:rPr lang="en-US" dirty="0"/>
              <a:t>Cllr Michael Lunn </a:t>
            </a:r>
            <a:endParaRPr lang="en-GB" dirty="0"/>
          </a:p>
        </p:txBody>
      </p:sp>
      <p:sp>
        <p:nvSpPr>
          <p:cNvPr id="3" name="Subtitle 2">
            <a:extLst>
              <a:ext uri="{FF2B5EF4-FFF2-40B4-BE49-F238E27FC236}">
                <a16:creationId xmlns:a16="http://schemas.microsoft.com/office/drawing/2014/main" id="{4886636A-6417-4938-B9FD-B71B19D115E5}"/>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Wealden District Councillor representing </a:t>
            </a:r>
          </a:p>
          <a:p>
            <a:r>
              <a:rPr lang="en-US" dirty="0"/>
              <a:t>Hadlow Down </a:t>
            </a:r>
          </a:p>
          <a:p>
            <a:r>
              <a:rPr lang="en-US" dirty="0"/>
              <a:t>and Rotherfield Ward</a:t>
            </a:r>
            <a:endParaRPr lang="en-GB" dirty="0"/>
          </a:p>
        </p:txBody>
      </p:sp>
      <p:sp>
        <p:nvSpPr>
          <p:cNvPr id="4" name="Date Placeholder 3">
            <a:extLst>
              <a:ext uri="{FF2B5EF4-FFF2-40B4-BE49-F238E27FC236}">
                <a16:creationId xmlns:a16="http://schemas.microsoft.com/office/drawing/2014/main" id="{A4153FBC-ACEB-4DC6-A3EA-E7E08F8DB383}"/>
              </a:ext>
            </a:extLst>
          </p:cNvPr>
          <p:cNvSpPr>
            <a:spLocks noGrp="1"/>
          </p:cNvSpPr>
          <p:nvPr>
            <p:ph type="dt" sz="half" idx="10"/>
          </p:nvPr>
        </p:nvSpPr>
        <p:spPr/>
        <p:txBody>
          <a:bodyPr/>
          <a:lstStyle/>
          <a:p>
            <a:fld id="{A2516B7E-FB0C-4CD7-B188-857ED2F1C4D4}" type="datetimeFigureOut">
              <a:rPr lang="en-GB" smtClean="0"/>
              <a:t>13/04/2025</a:t>
            </a:fld>
            <a:endParaRPr lang="en-GB"/>
          </a:p>
        </p:txBody>
      </p:sp>
      <p:sp>
        <p:nvSpPr>
          <p:cNvPr id="5" name="Footer Placeholder 4">
            <a:extLst>
              <a:ext uri="{FF2B5EF4-FFF2-40B4-BE49-F238E27FC236}">
                <a16:creationId xmlns:a16="http://schemas.microsoft.com/office/drawing/2014/main" id="{6466E5F7-604B-45EF-ABF8-0151F8CA51C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2A7C2E4-39A2-40C9-8382-ECBA8AC11EFD}"/>
              </a:ext>
            </a:extLst>
          </p:cNvPr>
          <p:cNvSpPr>
            <a:spLocks noGrp="1"/>
          </p:cNvSpPr>
          <p:nvPr>
            <p:ph type="sldNum" sz="quarter" idx="12"/>
          </p:nvPr>
        </p:nvSpPr>
        <p:spPr/>
        <p:txBody>
          <a:bodyPr/>
          <a:lstStyle/>
          <a:p>
            <a:fld id="{F46317AB-10D0-4585-BC3E-17EE4FE7AF7A}" type="slidenum">
              <a:rPr lang="en-GB" smtClean="0"/>
              <a:t>‹#›</a:t>
            </a:fld>
            <a:endParaRPr lang="en-GB" dirty="0"/>
          </a:p>
        </p:txBody>
      </p:sp>
      <p:pic>
        <p:nvPicPr>
          <p:cNvPr id="8" name="Picture 7" descr="A logo for a council&#10;&#10;Description automatically generated">
            <a:extLst>
              <a:ext uri="{FF2B5EF4-FFF2-40B4-BE49-F238E27FC236}">
                <a16:creationId xmlns:a16="http://schemas.microsoft.com/office/drawing/2014/main" id="{8FBA8619-52A3-4F05-AF52-6CA489CCF01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53537" y="5257800"/>
            <a:ext cx="2676525" cy="1704975"/>
          </a:xfrm>
          <a:prstGeom prst="rect">
            <a:avLst/>
          </a:prstGeom>
        </p:spPr>
      </p:pic>
    </p:spTree>
    <p:extLst>
      <p:ext uri="{BB962C8B-B14F-4D97-AF65-F5344CB8AC3E}">
        <p14:creationId xmlns:p14="http://schemas.microsoft.com/office/powerpoint/2010/main" val="2040031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8C59E-CE1B-47C1-B600-AB0D59AC494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782F381-5A7D-4CEF-86D9-B55E38A08B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0C5B7A-5EB6-4A46-8AB3-80F02FCB1425}"/>
              </a:ext>
            </a:extLst>
          </p:cNvPr>
          <p:cNvSpPr>
            <a:spLocks noGrp="1"/>
          </p:cNvSpPr>
          <p:nvPr>
            <p:ph type="dt" sz="half" idx="10"/>
          </p:nvPr>
        </p:nvSpPr>
        <p:spPr/>
        <p:txBody>
          <a:bodyPr/>
          <a:lstStyle/>
          <a:p>
            <a:fld id="{A2516B7E-FB0C-4CD7-B188-857ED2F1C4D4}" type="datetimeFigureOut">
              <a:rPr lang="en-GB" smtClean="0"/>
              <a:t>13/04/2025</a:t>
            </a:fld>
            <a:endParaRPr lang="en-GB"/>
          </a:p>
        </p:txBody>
      </p:sp>
      <p:sp>
        <p:nvSpPr>
          <p:cNvPr id="5" name="Footer Placeholder 4">
            <a:extLst>
              <a:ext uri="{FF2B5EF4-FFF2-40B4-BE49-F238E27FC236}">
                <a16:creationId xmlns:a16="http://schemas.microsoft.com/office/drawing/2014/main" id="{154728DE-96F2-411D-AEC9-EF921FBB500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F2858FB-8C3C-4CF0-8DB8-177732ED26DF}"/>
              </a:ext>
            </a:extLst>
          </p:cNvPr>
          <p:cNvSpPr>
            <a:spLocks noGrp="1"/>
          </p:cNvSpPr>
          <p:nvPr>
            <p:ph type="sldNum" sz="quarter" idx="12"/>
          </p:nvPr>
        </p:nvSpPr>
        <p:spPr/>
        <p:txBody>
          <a:bodyPr/>
          <a:lstStyle/>
          <a:p>
            <a:fld id="{F46317AB-10D0-4585-BC3E-17EE4FE7AF7A}" type="slidenum">
              <a:rPr lang="en-GB" smtClean="0"/>
              <a:t>‹#›</a:t>
            </a:fld>
            <a:endParaRPr lang="en-GB"/>
          </a:p>
        </p:txBody>
      </p:sp>
    </p:spTree>
    <p:extLst>
      <p:ext uri="{BB962C8B-B14F-4D97-AF65-F5344CB8AC3E}">
        <p14:creationId xmlns:p14="http://schemas.microsoft.com/office/powerpoint/2010/main" val="1983752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C107C4-613E-4CFA-AADB-E2559A5F79F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CC2B5FE-3261-4CA0-AF0F-FBFCF5CDF6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8EABB67-59AA-4392-A8CC-D2AE29B57820}"/>
              </a:ext>
            </a:extLst>
          </p:cNvPr>
          <p:cNvSpPr>
            <a:spLocks noGrp="1"/>
          </p:cNvSpPr>
          <p:nvPr>
            <p:ph type="dt" sz="half" idx="10"/>
          </p:nvPr>
        </p:nvSpPr>
        <p:spPr/>
        <p:txBody>
          <a:bodyPr/>
          <a:lstStyle/>
          <a:p>
            <a:fld id="{A2516B7E-FB0C-4CD7-B188-857ED2F1C4D4}" type="datetimeFigureOut">
              <a:rPr lang="en-GB" smtClean="0"/>
              <a:t>13/04/2025</a:t>
            </a:fld>
            <a:endParaRPr lang="en-GB"/>
          </a:p>
        </p:txBody>
      </p:sp>
      <p:sp>
        <p:nvSpPr>
          <p:cNvPr id="5" name="Footer Placeholder 4">
            <a:extLst>
              <a:ext uri="{FF2B5EF4-FFF2-40B4-BE49-F238E27FC236}">
                <a16:creationId xmlns:a16="http://schemas.microsoft.com/office/drawing/2014/main" id="{CE60FDDE-6525-4621-8830-FF16935173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F017BA-2975-420D-88D6-CA4EBDD30ADD}"/>
              </a:ext>
            </a:extLst>
          </p:cNvPr>
          <p:cNvSpPr>
            <a:spLocks noGrp="1"/>
          </p:cNvSpPr>
          <p:nvPr>
            <p:ph type="sldNum" sz="quarter" idx="12"/>
          </p:nvPr>
        </p:nvSpPr>
        <p:spPr/>
        <p:txBody>
          <a:bodyPr/>
          <a:lstStyle/>
          <a:p>
            <a:fld id="{F46317AB-10D0-4585-BC3E-17EE4FE7AF7A}" type="slidenum">
              <a:rPr lang="en-GB" smtClean="0"/>
              <a:t>‹#›</a:t>
            </a:fld>
            <a:endParaRPr lang="en-GB"/>
          </a:p>
        </p:txBody>
      </p:sp>
    </p:spTree>
    <p:extLst>
      <p:ext uri="{BB962C8B-B14F-4D97-AF65-F5344CB8AC3E}">
        <p14:creationId xmlns:p14="http://schemas.microsoft.com/office/powerpoint/2010/main" val="593610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B152F-060C-4D7E-8567-74AA6B7C2E3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B542700-429B-44CE-A228-8DB03E6389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0B2FEDE-FACD-40F6-8827-768AB746A405}"/>
              </a:ext>
            </a:extLst>
          </p:cNvPr>
          <p:cNvSpPr>
            <a:spLocks noGrp="1"/>
          </p:cNvSpPr>
          <p:nvPr>
            <p:ph type="dt" sz="half" idx="10"/>
          </p:nvPr>
        </p:nvSpPr>
        <p:spPr/>
        <p:txBody>
          <a:bodyPr/>
          <a:lstStyle/>
          <a:p>
            <a:fld id="{A2516B7E-FB0C-4CD7-B188-857ED2F1C4D4}" type="datetimeFigureOut">
              <a:rPr lang="en-GB" smtClean="0"/>
              <a:t>13/04/2025</a:t>
            </a:fld>
            <a:endParaRPr lang="en-GB"/>
          </a:p>
        </p:txBody>
      </p:sp>
      <p:sp>
        <p:nvSpPr>
          <p:cNvPr id="5" name="Footer Placeholder 4">
            <a:extLst>
              <a:ext uri="{FF2B5EF4-FFF2-40B4-BE49-F238E27FC236}">
                <a16:creationId xmlns:a16="http://schemas.microsoft.com/office/drawing/2014/main" id="{7239A8AD-7A77-4A89-AF64-B7D5A9EFD7D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C2FD31-453C-4385-A6FA-431716EFA237}"/>
              </a:ext>
            </a:extLst>
          </p:cNvPr>
          <p:cNvSpPr>
            <a:spLocks noGrp="1"/>
          </p:cNvSpPr>
          <p:nvPr>
            <p:ph type="sldNum" sz="quarter" idx="12"/>
          </p:nvPr>
        </p:nvSpPr>
        <p:spPr/>
        <p:txBody>
          <a:bodyPr/>
          <a:lstStyle/>
          <a:p>
            <a:fld id="{F46317AB-10D0-4585-BC3E-17EE4FE7AF7A}" type="slidenum">
              <a:rPr lang="en-GB" smtClean="0"/>
              <a:t>‹#›</a:t>
            </a:fld>
            <a:endParaRPr lang="en-GB"/>
          </a:p>
        </p:txBody>
      </p:sp>
      <p:pic>
        <p:nvPicPr>
          <p:cNvPr id="7" name="Picture 6" descr="A logo for a council&#10;&#10;Description automatically generated">
            <a:extLst>
              <a:ext uri="{FF2B5EF4-FFF2-40B4-BE49-F238E27FC236}">
                <a16:creationId xmlns:a16="http://schemas.microsoft.com/office/drawing/2014/main" id="{5EC7BBFD-158A-4A19-B09D-53BB3BB8669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53537" y="5257800"/>
            <a:ext cx="2676525" cy="1704975"/>
          </a:xfrm>
          <a:prstGeom prst="rect">
            <a:avLst/>
          </a:prstGeom>
        </p:spPr>
      </p:pic>
    </p:spTree>
    <p:extLst>
      <p:ext uri="{BB962C8B-B14F-4D97-AF65-F5344CB8AC3E}">
        <p14:creationId xmlns:p14="http://schemas.microsoft.com/office/powerpoint/2010/main" val="894469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2F1AE-8F69-4F12-B8E2-6C841FF89F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A82FCF1-25E1-4424-B1D3-AF7C9236EE6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A4C192-2E8C-45CE-BDBB-0AAEC7040471}"/>
              </a:ext>
            </a:extLst>
          </p:cNvPr>
          <p:cNvSpPr>
            <a:spLocks noGrp="1"/>
          </p:cNvSpPr>
          <p:nvPr>
            <p:ph type="dt" sz="half" idx="10"/>
          </p:nvPr>
        </p:nvSpPr>
        <p:spPr/>
        <p:txBody>
          <a:bodyPr/>
          <a:lstStyle/>
          <a:p>
            <a:fld id="{A2516B7E-FB0C-4CD7-B188-857ED2F1C4D4}" type="datetimeFigureOut">
              <a:rPr lang="en-GB" smtClean="0"/>
              <a:t>13/04/2025</a:t>
            </a:fld>
            <a:endParaRPr lang="en-GB"/>
          </a:p>
        </p:txBody>
      </p:sp>
      <p:sp>
        <p:nvSpPr>
          <p:cNvPr id="5" name="Footer Placeholder 4">
            <a:extLst>
              <a:ext uri="{FF2B5EF4-FFF2-40B4-BE49-F238E27FC236}">
                <a16:creationId xmlns:a16="http://schemas.microsoft.com/office/drawing/2014/main" id="{61734308-5F25-43E1-8376-E98B8CEE4C6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BCB791-9CEF-4DC5-9BBA-515D278E6434}"/>
              </a:ext>
            </a:extLst>
          </p:cNvPr>
          <p:cNvSpPr>
            <a:spLocks noGrp="1"/>
          </p:cNvSpPr>
          <p:nvPr>
            <p:ph type="sldNum" sz="quarter" idx="12"/>
          </p:nvPr>
        </p:nvSpPr>
        <p:spPr/>
        <p:txBody>
          <a:bodyPr/>
          <a:lstStyle/>
          <a:p>
            <a:fld id="{F46317AB-10D0-4585-BC3E-17EE4FE7AF7A}" type="slidenum">
              <a:rPr lang="en-GB" smtClean="0"/>
              <a:t>‹#›</a:t>
            </a:fld>
            <a:endParaRPr lang="en-GB"/>
          </a:p>
        </p:txBody>
      </p:sp>
    </p:spTree>
    <p:extLst>
      <p:ext uri="{BB962C8B-B14F-4D97-AF65-F5344CB8AC3E}">
        <p14:creationId xmlns:p14="http://schemas.microsoft.com/office/powerpoint/2010/main" val="1283791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44C60-0622-4384-8E64-F28EF60DAEC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F108C33-FF4F-46A9-B46E-303F58C338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1EBAEF6-9BC9-4E79-A8CB-4421503691D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4EF0C2D-7019-42D1-92B5-2402A7B0BD82}"/>
              </a:ext>
            </a:extLst>
          </p:cNvPr>
          <p:cNvSpPr>
            <a:spLocks noGrp="1"/>
          </p:cNvSpPr>
          <p:nvPr>
            <p:ph type="dt" sz="half" idx="10"/>
          </p:nvPr>
        </p:nvSpPr>
        <p:spPr/>
        <p:txBody>
          <a:bodyPr/>
          <a:lstStyle/>
          <a:p>
            <a:fld id="{A2516B7E-FB0C-4CD7-B188-857ED2F1C4D4}" type="datetimeFigureOut">
              <a:rPr lang="en-GB" smtClean="0"/>
              <a:t>13/04/2025</a:t>
            </a:fld>
            <a:endParaRPr lang="en-GB"/>
          </a:p>
        </p:txBody>
      </p:sp>
      <p:sp>
        <p:nvSpPr>
          <p:cNvPr id="6" name="Footer Placeholder 5">
            <a:extLst>
              <a:ext uri="{FF2B5EF4-FFF2-40B4-BE49-F238E27FC236}">
                <a16:creationId xmlns:a16="http://schemas.microsoft.com/office/drawing/2014/main" id="{BCAC0054-63A4-4832-AB0C-DE73FB484A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D2633A6-0637-4E16-B49D-0FB053F7C88E}"/>
              </a:ext>
            </a:extLst>
          </p:cNvPr>
          <p:cNvSpPr>
            <a:spLocks noGrp="1"/>
          </p:cNvSpPr>
          <p:nvPr>
            <p:ph type="sldNum" sz="quarter" idx="12"/>
          </p:nvPr>
        </p:nvSpPr>
        <p:spPr/>
        <p:txBody>
          <a:bodyPr/>
          <a:lstStyle/>
          <a:p>
            <a:fld id="{F46317AB-10D0-4585-BC3E-17EE4FE7AF7A}" type="slidenum">
              <a:rPr lang="en-GB" smtClean="0"/>
              <a:t>‹#›</a:t>
            </a:fld>
            <a:endParaRPr lang="en-GB"/>
          </a:p>
        </p:txBody>
      </p:sp>
      <p:pic>
        <p:nvPicPr>
          <p:cNvPr id="8" name="Picture 7" descr="A logo for a council&#10;&#10;Description automatically generated">
            <a:extLst>
              <a:ext uri="{FF2B5EF4-FFF2-40B4-BE49-F238E27FC236}">
                <a16:creationId xmlns:a16="http://schemas.microsoft.com/office/drawing/2014/main" id="{BAD6C9E9-3056-4744-B378-17CF244353F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53537" y="5257800"/>
            <a:ext cx="2676525" cy="1704975"/>
          </a:xfrm>
          <a:prstGeom prst="rect">
            <a:avLst/>
          </a:prstGeom>
        </p:spPr>
      </p:pic>
    </p:spTree>
    <p:extLst>
      <p:ext uri="{BB962C8B-B14F-4D97-AF65-F5344CB8AC3E}">
        <p14:creationId xmlns:p14="http://schemas.microsoft.com/office/powerpoint/2010/main" val="142647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27C89-8988-4218-B603-8AB38B67B0E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2357CF9-85A5-46F2-BCCB-0AAAA0D8AB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1FF9053-D638-47F6-B0DC-0158D9E0821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6A13128-D2AB-4C48-8AF5-8D1007F2CCC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0908E28-D478-4F32-BEAB-2E75470349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DA31A8E-106B-4173-AFB7-FC471CA53FF5}"/>
              </a:ext>
            </a:extLst>
          </p:cNvPr>
          <p:cNvSpPr>
            <a:spLocks noGrp="1"/>
          </p:cNvSpPr>
          <p:nvPr>
            <p:ph type="dt" sz="half" idx="10"/>
          </p:nvPr>
        </p:nvSpPr>
        <p:spPr/>
        <p:txBody>
          <a:bodyPr/>
          <a:lstStyle/>
          <a:p>
            <a:fld id="{A2516B7E-FB0C-4CD7-B188-857ED2F1C4D4}" type="datetimeFigureOut">
              <a:rPr lang="en-GB" smtClean="0"/>
              <a:t>13/04/2025</a:t>
            </a:fld>
            <a:endParaRPr lang="en-GB"/>
          </a:p>
        </p:txBody>
      </p:sp>
      <p:sp>
        <p:nvSpPr>
          <p:cNvPr id="8" name="Footer Placeholder 7">
            <a:extLst>
              <a:ext uri="{FF2B5EF4-FFF2-40B4-BE49-F238E27FC236}">
                <a16:creationId xmlns:a16="http://schemas.microsoft.com/office/drawing/2014/main" id="{533685C4-12F3-497D-8EEC-22A24B7820B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B498710-6466-4DCE-BD9E-943C479E7738}"/>
              </a:ext>
            </a:extLst>
          </p:cNvPr>
          <p:cNvSpPr>
            <a:spLocks noGrp="1"/>
          </p:cNvSpPr>
          <p:nvPr>
            <p:ph type="sldNum" sz="quarter" idx="12"/>
          </p:nvPr>
        </p:nvSpPr>
        <p:spPr/>
        <p:txBody>
          <a:bodyPr/>
          <a:lstStyle/>
          <a:p>
            <a:fld id="{F46317AB-10D0-4585-BC3E-17EE4FE7AF7A}" type="slidenum">
              <a:rPr lang="en-GB" smtClean="0"/>
              <a:t>‹#›</a:t>
            </a:fld>
            <a:endParaRPr lang="en-GB"/>
          </a:p>
        </p:txBody>
      </p:sp>
    </p:spTree>
    <p:extLst>
      <p:ext uri="{BB962C8B-B14F-4D97-AF65-F5344CB8AC3E}">
        <p14:creationId xmlns:p14="http://schemas.microsoft.com/office/powerpoint/2010/main" val="2037489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2103B-954F-439B-99F5-1161C0C351F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92040AE-F87C-4C79-9610-D5EA76B57E98}"/>
              </a:ext>
            </a:extLst>
          </p:cNvPr>
          <p:cNvSpPr>
            <a:spLocks noGrp="1"/>
          </p:cNvSpPr>
          <p:nvPr>
            <p:ph type="dt" sz="half" idx="10"/>
          </p:nvPr>
        </p:nvSpPr>
        <p:spPr/>
        <p:txBody>
          <a:bodyPr/>
          <a:lstStyle/>
          <a:p>
            <a:fld id="{A2516B7E-FB0C-4CD7-B188-857ED2F1C4D4}" type="datetimeFigureOut">
              <a:rPr lang="en-GB" smtClean="0"/>
              <a:t>13/04/2025</a:t>
            </a:fld>
            <a:endParaRPr lang="en-GB"/>
          </a:p>
        </p:txBody>
      </p:sp>
      <p:sp>
        <p:nvSpPr>
          <p:cNvPr id="4" name="Footer Placeholder 3">
            <a:extLst>
              <a:ext uri="{FF2B5EF4-FFF2-40B4-BE49-F238E27FC236}">
                <a16:creationId xmlns:a16="http://schemas.microsoft.com/office/drawing/2014/main" id="{B3066033-CDD4-404B-BEDE-2230FB46A43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58493B6-FE9E-4A48-BD40-05A24B805286}"/>
              </a:ext>
            </a:extLst>
          </p:cNvPr>
          <p:cNvSpPr>
            <a:spLocks noGrp="1"/>
          </p:cNvSpPr>
          <p:nvPr>
            <p:ph type="sldNum" sz="quarter" idx="12"/>
          </p:nvPr>
        </p:nvSpPr>
        <p:spPr/>
        <p:txBody>
          <a:bodyPr/>
          <a:lstStyle/>
          <a:p>
            <a:fld id="{F46317AB-10D0-4585-BC3E-17EE4FE7AF7A}" type="slidenum">
              <a:rPr lang="en-GB" smtClean="0"/>
              <a:t>‹#›</a:t>
            </a:fld>
            <a:endParaRPr lang="en-GB"/>
          </a:p>
        </p:txBody>
      </p:sp>
    </p:spTree>
    <p:extLst>
      <p:ext uri="{BB962C8B-B14F-4D97-AF65-F5344CB8AC3E}">
        <p14:creationId xmlns:p14="http://schemas.microsoft.com/office/powerpoint/2010/main" val="4109485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6A8599-DF7C-4650-85FD-BB7BA3B32B77}"/>
              </a:ext>
            </a:extLst>
          </p:cNvPr>
          <p:cNvSpPr>
            <a:spLocks noGrp="1"/>
          </p:cNvSpPr>
          <p:nvPr>
            <p:ph type="dt" sz="half" idx="10"/>
          </p:nvPr>
        </p:nvSpPr>
        <p:spPr/>
        <p:txBody>
          <a:bodyPr/>
          <a:lstStyle/>
          <a:p>
            <a:fld id="{A2516B7E-FB0C-4CD7-B188-857ED2F1C4D4}" type="datetimeFigureOut">
              <a:rPr lang="en-GB" smtClean="0"/>
              <a:t>13/04/2025</a:t>
            </a:fld>
            <a:endParaRPr lang="en-GB"/>
          </a:p>
        </p:txBody>
      </p:sp>
      <p:sp>
        <p:nvSpPr>
          <p:cNvPr id="3" name="Footer Placeholder 2">
            <a:extLst>
              <a:ext uri="{FF2B5EF4-FFF2-40B4-BE49-F238E27FC236}">
                <a16:creationId xmlns:a16="http://schemas.microsoft.com/office/drawing/2014/main" id="{3E0B880E-368E-47A2-BF71-AEFDB3D3415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7744243-390C-46F7-998E-3F5FC4778501}"/>
              </a:ext>
            </a:extLst>
          </p:cNvPr>
          <p:cNvSpPr>
            <a:spLocks noGrp="1"/>
          </p:cNvSpPr>
          <p:nvPr>
            <p:ph type="sldNum" sz="quarter" idx="12"/>
          </p:nvPr>
        </p:nvSpPr>
        <p:spPr/>
        <p:txBody>
          <a:bodyPr/>
          <a:lstStyle/>
          <a:p>
            <a:fld id="{F46317AB-10D0-4585-BC3E-17EE4FE7AF7A}" type="slidenum">
              <a:rPr lang="en-GB" smtClean="0"/>
              <a:t>‹#›</a:t>
            </a:fld>
            <a:endParaRPr lang="en-GB"/>
          </a:p>
        </p:txBody>
      </p:sp>
    </p:spTree>
    <p:extLst>
      <p:ext uri="{BB962C8B-B14F-4D97-AF65-F5344CB8AC3E}">
        <p14:creationId xmlns:p14="http://schemas.microsoft.com/office/powerpoint/2010/main" val="1245260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160FB-E7A7-4E26-88AF-6A9E38FBD2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55CBF71-0B64-4F9A-BB65-24B79B481B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D253539-8FC9-4A58-BBE9-BC2A909A2C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6AC3F9-E502-45FC-A618-C4412280CCB5}"/>
              </a:ext>
            </a:extLst>
          </p:cNvPr>
          <p:cNvSpPr>
            <a:spLocks noGrp="1"/>
          </p:cNvSpPr>
          <p:nvPr>
            <p:ph type="dt" sz="half" idx="10"/>
          </p:nvPr>
        </p:nvSpPr>
        <p:spPr/>
        <p:txBody>
          <a:bodyPr/>
          <a:lstStyle/>
          <a:p>
            <a:fld id="{A2516B7E-FB0C-4CD7-B188-857ED2F1C4D4}" type="datetimeFigureOut">
              <a:rPr lang="en-GB" smtClean="0"/>
              <a:t>13/04/2025</a:t>
            </a:fld>
            <a:endParaRPr lang="en-GB"/>
          </a:p>
        </p:txBody>
      </p:sp>
      <p:sp>
        <p:nvSpPr>
          <p:cNvPr id="6" name="Footer Placeholder 5">
            <a:extLst>
              <a:ext uri="{FF2B5EF4-FFF2-40B4-BE49-F238E27FC236}">
                <a16:creationId xmlns:a16="http://schemas.microsoft.com/office/drawing/2014/main" id="{5F4217D1-4C32-48F0-AB7E-94CEA409BDC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5F83F40-3781-4444-8538-DAD4E39AFA6C}"/>
              </a:ext>
            </a:extLst>
          </p:cNvPr>
          <p:cNvSpPr>
            <a:spLocks noGrp="1"/>
          </p:cNvSpPr>
          <p:nvPr>
            <p:ph type="sldNum" sz="quarter" idx="12"/>
          </p:nvPr>
        </p:nvSpPr>
        <p:spPr/>
        <p:txBody>
          <a:bodyPr/>
          <a:lstStyle/>
          <a:p>
            <a:fld id="{F46317AB-10D0-4585-BC3E-17EE4FE7AF7A}" type="slidenum">
              <a:rPr lang="en-GB" smtClean="0"/>
              <a:t>‹#›</a:t>
            </a:fld>
            <a:endParaRPr lang="en-GB"/>
          </a:p>
        </p:txBody>
      </p:sp>
    </p:spTree>
    <p:extLst>
      <p:ext uri="{BB962C8B-B14F-4D97-AF65-F5344CB8AC3E}">
        <p14:creationId xmlns:p14="http://schemas.microsoft.com/office/powerpoint/2010/main" val="1185095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B17F8-68A7-4D11-A58F-915C0AED5C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10C7EF6-F0BA-4D5E-AB62-3DBE7E20DF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16E5456-5563-4964-8357-A59515C4AC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D5081D-B649-494B-9E93-44325013494B}"/>
              </a:ext>
            </a:extLst>
          </p:cNvPr>
          <p:cNvSpPr>
            <a:spLocks noGrp="1"/>
          </p:cNvSpPr>
          <p:nvPr>
            <p:ph type="dt" sz="half" idx="10"/>
          </p:nvPr>
        </p:nvSpPr>
        <p:spPr/>
        <p:txBody>
          <a:bodyPr/>
          <a:lstStyle/>
          <a:p>
            <a:fld id="{A2516B7E-FB0C-4CD7-B188-857ED2F1C4D4}" type="datetimeFigureOut">
              <a:rPr lang="en-GB" smtClean="0"/>
              <a:t>13/04/2025</a:t>
            </a:fld>
            <a:endParaRPr lang="en-GB"/>
          </a:p>
        </p:txBody>
      </p:sp>
      <p:sp>
        <p:nvSpPr>
          <p:cNvPr id="6" name="Footer Placeholder 5">
            <a:extLst>
              <a:ext uri="{FF2B5EF4-FFF2-40B4-BE49-F238E27FC236}">
                <a16:creationId xmlns:a16="http://schemas.microsoft.com/office/drawing/2014/main" id="{0B150E4F-2935-4255-A0D9-33D556E2739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B493B6-C26D-48C6-846F-DDBF678B5FE2}"/>
              </a:ext>
            </a:extLst>
          </p:cNvPr>
          <p:cNvSpPr>
            <a:spLocks noGrp="1"/>
          </p:cNvSpPr>
          <p:nvPr>
            <p:ph type="sldNum" sz="quarter" idx="12"/>
          </p:nvPr>
        </p:nvSpPr>
        <p:spPr/>
        <p:txBody>
          <a:bodyPr/>
          <a:lstStyle/>
          <a:p>
            <a:fld id="{F46317AB-10D0-4585-BC3E-17EE4FE7AF7A}" type="slidenum">
              <a:rPr lang="en-GB" smtClean="0"/>
              <a:t>‹#›</a:t>
            </a:fld>
            <a:endParaRPr lang="en-GB"/>
          </a:p>
        </p:txBody>
      </p:sp>
    </p:spTree>
    <p:extLst>
      <p:ext uri="{BB962C8B-B14F-4D97-AF65-F5344CB8AC3E}">
        <p14:creationId xmlns:p14="http://schemas.microsoft.com/office/powerpoint/2010/main" val="2770694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406F904-FCD4-4027-982F-AE6D03346B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82F7B2A-71A6-42CC-B589-D0EB245786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8D45BF6-A073-4FA3-A731-F1E540844C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16B7E-FB0C-4CD7-B188-857ED2F1C4D4}" type="datetimeFigureOut">
              <a:rPr lang="en-GB" smtClean="0"/>
              <a:t>13/04/2025</a:t>
            </a:fld>
            <a:endParaRPr lang="en-GB"/>
          </a:p>
        </p:txBody>
      </p:sp>
      <p:sp>
        <p:nvSpPr>
          <p:cNvPr id="5" name="Footer Placeholder 4">
            <a:extLst>
              <a:ext uri="{FF2B5EF4-FFF2-40B4-BE49-F238E27FC236}">
                <a16:creationId xmlns:a16="http://schemas.microsoft.com/office/drawing/2014/main" id="{F2BD796D-0CE8-45DB-8214-438D55C1F4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13199A-AFC8-4167-82CE-5E662160AA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6317AB-10D0-4585-BC3E-17EE4FE7AF7A}" type="slidenum">
              <a:rPr lang="en-GB" smtClean="0"/>
              <a:t>‹#›</a:t>
            </a:fld>
            <a:endParaRPr lang="en-GB"/>
          </a:p>
        </p:txBody>
      </p:sp>
    </p:spTree>
    <p:extLst>
      <p:ext uri="{BB962C8B-B14F-4D97-AF65-F5344CB8AC3E}">
        <p14:creationId xmlns:p14="http://schemas.microsoft.com/office/powerpoint/2010/main" val="2511463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DA633-36C3-4702-8414-EE28781EA034}"/>
              </a:ext>
            </a:extLst>
          </p:cNvPr>
          <p:cNvSpPr>
            <a:spLocks noGrp="1"/>
          </p:cNvSpPr>
          <p:nvPr>
            <p:ph type="ctrTitle"/>
          </p:nvPr>
        </p:nvSpPr>
        <p:spPr/>
        <p:txBody>
          <a:bodyPr/>
          <a:lstStyle/>
          <a:p>
            <a:r>
              <a:rPr lang="en-GB" dirty="0"/>
              <a:t>Report from </a:t>
            </a:r>
            <a:br>
              <a:rPr lang="en-GB" dirty="0"/>
            </a:br>
            <a:r>
              <a:rPr lang="en-GB" dirty="0"/>
              <a:t>Cllr Michael Lunn</a:t>
            </a:r>
          </a:p>
        </p:txBody>
      </p:sp>
      <p:sp>
        <p:nvSpPr>
          <p:cNvPr id="3" name="Subtitle 2">
            <a:extLst>
              <a:ext uri="{FF2B5EF4-FFF2-40B4-BE49-F238E27FC236}">
                <a16:creationId xmlns:a16="http://schemas.microsoft.com/office/drawing/2014/main" id="{0FCBA8DE-984F-4F4C-85C2-B90F64583F32}"/>
              </a:ext>
            </a:extLst>
          </p:cNvPr>
          <p:cNvSpPr>
            <a:spLocks noGrp="1"/>
          </p:cNvSpPr>
          <p:nvPr>
            <p:ph type="subTitle" idx="1"/>
          </p:nvPr>
        </p:nvSpPr>
        <p:spPr/>
        <p:txBody>
          <a:bodyPr/>
          <a:lstStyle/>
          <a:p>
            <a:r>
              <a:rPr lang="en-GB" dirty="0"/>
              <a:t>Wealden District Councillor representing </a:t>
            </a:r>
          </a:p>
          <a:p>
            <a:r>
              <a:rPr lang="en-GB" dirty="0"/>
              <a:t>Hadlow Down and Rotherfield Ward</a:t>
            </a:r>
          </a:p>
          <a:p>
            <a:r>
              <a:rPr lang="en-GB" dirty="0"/>
              <a:t>Parish Assembly 15 April 2025</a:t>
            </a:r>
          </a:p>
        </p:txBody>
      </p:sp>
    </p:spTree>
    <p:extLst>
      <p:ext uri="{BB962C8B-B14F-4D97-AF65-F5344CB8AC3E}">
        <p14:creationId xmlns:p14="http://schemas.microsoft.com/office/powerpoint/2010/main" val="3119138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A791-6365-49F2-9E25-263210F973DE}"/>
              </a:ext>
            </a:extLst>
          </p:cNvPr>
          <p:cNvSpPr>
            <a:spLocks noGrp="1"/>
          </p:cNvSpPr>
          <p:nvPr>
            <p:ph type="title"/>
          </p:nvPr>
        </p:nvSpPr>
        <p:spPr/>
        <p:txBody>
          <a:bodyPr/>
          <a:lstStyle/>
          <a:p>
            <a:r>
              <a:rPr lang="en-GB" dirty="0"/>
              <a:t>Headlines </a:t>
            </a:r>
          </a:p>
        </p:txBody>
      </p:sp>
      <p:sp>
        <p:nvSpPr>
          <p:cNvPr id="3" name="Content Placeholder 2">
            <a:extLst>
              <a:ext uri="{FF2B5EF4-FFF2-40B4-BE49-F238E27FC236}">
                <a16:creationId xmlns:a16="http://schemas.microsoft.com/office/drawing/2014/main" id="{CC19D301-44E5-4C2E-BF2B-D90C763BC1DF}"/>
              </a:ext>
            </a:extLst>
          </p:cNvPr>
          <p:cNvSpPr>
            <a:spLocks noGrp="1"/>
          </p:cNvSpPr>
          <p:nvPr>
            <p:ph idx="1"/>
          </p:nvPr>
        </p:nvSpPr>
        <p:spPr/>
        <p:txBody>
          <a:bodyPr>
            <a:normAutofit fontScale="85000" lnSpcReduction="20000"/>
          </a:bodyPr>
          <a:lstStyle/>
          <a:p>
            <a:r>
              <a:rPr lang="en-GB" dirty="0"/>
              <a:t>Since last years report, Labour now make up the Alliance in partnership with the Green Party and Liberal Democrats. </a:t>
            </a:r>
          </a:p>
          <a:p>
            <a:r>
              <a:rPr lang="en-GB" dirty="0"/>
              <a:t>This mix of parties makes running the Council challenging. </a:t>
            </a:r>
          </a:p>
          <a:p>
            <a:r>
              <a:rPr lang="en-GB" dirty="0"/>
              <a:t>The Council has maintained 2.99% Council tax increase but an alternative was proposed for zero increase as Wealden District is sitting on significant reserves. </a:t>
            </a:r>
          </a:p>
          <a:p>
            <a:r>
              <a:rPr lang="en-GB" dirty="0"/>
              <a:t>Under Local Government restructuring, Wealden District Council will cease to exist from 2027/2028 (date to be confirmed). </a:t>
            </a:r>
          </a:p>
          <a:p>
            <a:r>
              <a:rPr lang="en-GB" dirty="0"/>
              <a:t>All assets, and monies will be transferred to the new Sussex Combined Authority made up unitary authorities of East Sussex, West Sussex and Brighton and Hove under 1 elected Mayor. </a:t>
            </a:r>
          </a:p>
          <a:p>
            <a:r>
              <a:rPr lang="en-GB" dirty="0"/>
              <a:t>Realistically we do not have all the answers or implications yet. </a:t>
            </a:r>
          </a:p>
          <a:p>
            <a:r>
              <a:rPr lang="en-GB" dirty="0"/>
              <a:t>In December 2024, an administration error led to Council tax being taken early for 17500 households. This has led to internal and external </a:t>
            </a:r>
            <a:r>
              <a:rPr lang="en-GB" dirty="0" err="1"/>
              <a:t>investications</a:t>
            </a:r>
            <a:r>
              <a:rPr lang="en-GB" dirty="0"/>
              <a:t>. </a:t>
            </a:r>
          </a:p>
          <a:p>
            <a:endParaRPr lang="en-GB" dirty="0"/>
          </a:p>
        </p:txBody>
      </p:sp>
    </p:spTree>
    <p:extLst>
      <p:ext uri="{BB962C8B-B14F-4D97-AF65-F5344CB8AC3E}">
        <p14:creationId xmlns:p14="http://schemas.microsoft.com/office/powerpoint/2010/main" val="3405254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EBE67-B62F-4F78-B3EA-48443116A98E}"/>
              </a:ext>
            </a:extLst>
          </p:cNvPr>
          <p:cNvSpPr>
            <a:spLocks noGrp="1"/>
          </p:cNvSpPr>
          <p:nvPr>
            <p:ph type="title"/>
          </p:nvPr>
        </p:nvSpPr>
        <p:spPr/>
        <p:txBody>
          <a:bodyPr/>
          <a:lstStyle/>
          <a:p>
            <a:r>
              <a:rPr lang="en-GB" dirty="0"/>
              <a:t>Local Plan update  </a:t>
            </a:r>
          </a:p>
        </p:txBody>
      </p:sp>
      <p:sp>
        <p:nvSpPr>
          <p:cNvPr id="5" name="Content Placeholder 4">
            <a:extLst>
              <a:ext uri="{FF2B5EF4-FFF2-40B4-BE49-F238E27FC236}">
                <a16:creationId xmlns:a16="http://schemas.microsoft.com/office/drawing/2014/main" id="{392FFB21-DB62-4408-B790-E8EA7A70D1B0}"/>
              </a:ext>
            </a:extLst>
          </p:cNvPr>
          <p:cNvSpPr>
            <a:spLocks noGrp="1"/>
          </p:cNvSpPr>
          <p:nvPr>
            <p:ph sz="half" idx="2"/>
          </p:nvPr>
        </p:nvSpPr>
        <p:spPr>
          <a:xfrm>
            <a:off x="559052" y="1292087"/>
            <a:ext cx="5438523" cy="4506259"/>
          </a:xfrm>
        </p:spPr>
        <p:txBody>
          <a:bodyPr>
            <a:normAutofit fontScale="85000" lnSpcReduction="10000"/>
          </a:bodyPr>
          <a:lstStyle/>
          <a:p>
            <a:r>
              <a:rPr lang="en-GB" sz="1600" dirty="0"/>
              <a:t>Last year I reported on Local Plan Public Consultation called a regulation 18 consultation. </a:t>
            </a:r>
          </a:p>
          <a:p>
            <a:r>
              <a:rPr lang="en-GB" sz="1600" dirty="0">
                <a:solidFill>
                  <a:srgbClr val="000000"/>
                </a:solidFill>
              </a:rPr>
              <a:t>Since then, we have had a General Election and now have new rules set by the Labour Government. This has resulted in higher housing targets being set for local authorities. This is particularly challenging for Wealden due to constraints, such as the High Weald National landscape, South Downs National Park, Ashdown Forest and Pevensey levels, not forgetting infrastructure constraints. </a:t>
            </a:r>
          </a:p>
          <a:p>
            <a:r>
              <a:rPr lang="en-GB" sz="1600" dirty="0">
                <a:solidFill>
                  <a:srgbClr val="000000"/>
                </a:solidFill>
              </a:rPr>
              <a:t>So a new Regulation 18 consultation is being considered later this year, which will project some 1430 homes to be approved per annum to meet the Labour Government’s housing targets of 1.5million new homes within this Parliament.</a:t>
            </a:r>
          </a:p>
          <a:p>
            <a:r>
              <a:rPr lang="en-GB" sz="1600" dirty="0">
                <a:solidFill>
                  <a:srgbClr val="000000"/>
                </a:solidFill>
              </a:rPr>
              <a:t>Following this new consultation, a Regulation 19 consultation will start, this is where technical details are challenged and then the final Local Plan will be submitted to the Planning Inspectorate by . </a:t>
            </a:r>
          </a:p>
          <a:p>
            <a:r>
              <a:rPr lang="en-GB" sz="1600" dirty="0">
                <a:solidFill>
                  <a:srgbClr val="000000"/>
                </a:solidFill>
              </a:rPr>
              <a:t>Hadlow Down is still seen as an unsustainable location for development</a:t>
            </a:r>
          </a:p>
          <a:p>
            <a:r>
              <a:rPr lang="en-GB" sz="1600" dirty="0">
                <a:solidFill>
                  <a:srgbClr val="000000"/>
                </a:solidFill>
              </a:rPr>
              <a:t>Windfall sites still likely to happen within village.</a:t>
            </a:r>
          </a:p>
          <a:p>
            <a:r>
              <a:rPr lang="en-GB" sz="1600" dirty="0">
                <a:solidFill>
                  <a:srgbClr val="000000"/>
                </a:solidFill>
              </a:rPr>
              <a:t>Hadlow Down will be mainly impacted by traffic travelling through village from additional developments in Uckfield, </a:t>
            </a:r>
            <a:r>
              <a:rPr lang="en-GB" sz="1600" dirty="0" err="1">
                <a:solidFill>
                  <a:srgbClr val="000000"/>
                </a:solidFill>
              </a:rPr>
              <a:t>Horam</a:t>
            </a:r>
            <a:r>
              <a:rPr lang="en-GB" sz="1600" dirty="0">
                <a:solidFill>
                  <a:srgbClr val="000000"/>
                </a:solidFill>
              </a:rPr>
              <a:t>, Heathfield and Crowborough </a:t>
            </a:r>
          </a:p>
          <a:p>
            <a:endParaRPr lang="en-GB" sz="1600" dirty="0">
              <a:solidFill>
                <a:srgbClr val="000000"/>
              </a:solidFill>
            </a:endParaRPr>
          </a:p>
          <a:p>
            <a:endParaRPr lang="en-GB" dirty="0"/>
          </a:p>
        </p:txBody>
      </p:sp>
      <p:pic>
        <p:nvPicPr>
          <p:cNvPr id="9" name="Content Placeholder 8" descr="A close-up of a business card&#10;&#10;Description automatically generated">
            <a:extLst>
              <a:ext uri="{FF2B5EF4-FFF2-40B4-BE49-F238E27FC236}">
                <a16:creationId xmlns:a16="http://schemas.microsoft.com/office/drawing/2014/main" id="{8E1B75CE-F72D-4C46-BE72-1ABABA333975}"/>
              </a:ext>
            </a:extLst>
          </p:cNvPr>
          <p:cNvPicPr>
            <a:picLocks noGrp="1" noChangeAspect="1"/>
          </p:cNvPicPr>
          <p:nvPr>
            <p:ph sz="quarter" idx="4"/>
          </p:nvPr>
        </p:nvPicPr>
        <p:blipFill>
          <a:blip r:embed="rId2">
            <a:extLst>
              <a:ext uri="{28A0092B-C50C-407E-A947-70E740481C1C}">
                <a14:useLocalDpi xmlns:a14="http://schemas.microsoft.com/office/drawing/2010/main" val="0"/>
              </a:ext>
            </a:extLst>
          </a:blip>
          <a:srcRect t="-2" b="-514"/>
          <a:stretch/>
        </p:blipFill>
        <p:spPr>
          <a:xfrm>
            <a:off x="6525317" y="1572282"/>
            <a:ext cx="5438524" cy="3546370"/>
          </a:xfrm>
        </p:spPr>
      </p:pic>
    </p:spTree>
    <p:extLst>
      <p:ext uri="{BB962C8B-B14F-4D97-AF65-F5344CB8AC3E}">
        <p14:creationId xmlns:p14="http://schemas.microsoft.com/office/powerpoint/2010/main" val="1728755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TotalTime>
  <Words>370</Words>
  <Application>Microsoft Office PowerPoint</Application>
  <PresentationFormat>Widescreen</PresentationFormat>
  <Paragraphs>20</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Report from  Cllr Michael Lunn</vt:lpstr>
      <vt:lpstr>Headlines </vt:lpstr>
      <vt:lpstr>Local Plan update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Lunn</dc:creator>
  <cp:lastModifiedBy>Michael Lunn</cp:lastModifiedBy>
  <cp:revision>3</cp:revision>
  <dcterms:created xsi:type="dcterms:W3CDTF">2024-04-15T20:17:53Z</dcterms:created>
  <dcterms:modified xsi:type="dcterms:W3CDTF">2025-04-13T12:36:46Z</dcterms:modified>
</cp:coreProperties>
</file>