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2" r:id="rId3"/>
    <p:sldId id="258" r:id="rId4"/>
    <p:sldId id="256" r:id="rId5"/>
    <p:sldId id="263" r:id="rId6"/>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386" autoAdjust="0"/>
  </p:normalViewPr>
  <p:slideViewPr>
    <p:cSldViewPr>
      <p:cViewPr varScale="1">
        <p:scale>
          <a:sx n="82" d="100"/>
          <a:sy n="82" d="100"/>
        </p:scale>
        <p:origin x="147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ECA54DBE-037A-41AB-859E-E99148348845}" type="datetimeFigureOut">
              <a:rPr lang="en-GB" smtClean="0"/>
              <a:t>16/04/2024</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48EA1DC9-08FC-42BB-BD91-0F9489A87F2F}" type="slidenum">
              <a:rPr lang="en-GB" smtClean="0"/>
              <a:t>‹#›</a:t>
            </a:fld>
            <a:endParaRPr lang="en-GB"/>
          </a:p>
        </p:txBody>
      </p:sp>
    </p:spTree>
    <p:extLst>
      <p:ext uri="{BB962C8B-B14F-4D97-AF65-F5344CB8AC3E}">
        <p14:creationId xmlns:p14="http://schemas.microsoft.com/office/powerpoint/2010/main" val="2588517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1" dirty="0"/>
              <a:t>Good evening!</a:t>
            </a:r>
          </a:p>
          <a:p>
            <a:endParaRPr lang="en-GB" sz="1400" b="1" dirty="0"/>
          </a:p>
          <a:p>
            <a:r>
              <a:rPr lang="en-GB" sz="1400" b="1" dirty="0"/>
              <a:t>My areas of responsibility changed during the year with the appointment of two new Councillors.</a:t>
            </a:r>
          </a:p>
          <a:p>
            <a:endParaRPr lang="en-GB" sz="1400" b="1" dirty="0"/>
          </a:p>
          <a:p>
            <a:r>
              <a:rPr lang="en-GB" sz="1400" b="1" dirty="0"/>
              <a:t>Footpaths and byways have now moved to Cllr Stephen Lester.</a:t>
            </a:r>
          </a:p>
          <a:p>
            <a:endParaRPr lang="en-GB" sz="1400" b="1" dirty="0"/>
          </a:p>
          <a:p>
            <a:r>
              <a:rPr lang="en-GB" sz="1400" b="1" dirty="0"/>
              <a:t>But would just mention two footpath issues:</a:t>
            </a:r>
          </a:p>
          <a:p>
            <a:endParaRPr lang="en-GB" sz="1400" b="1" dirty="0"/>
          </a:p>
          <a:p>
            <a:r>
              <a:rPr lang="en-GB" sz="1400" b="1" dirty="0"/>
              <a:t>First: The wonderfully named HAD/36/2 better known as the footpath and bridleway that goes from just opposite the burial ground down through Waste Wood to Shepherds Hill. As many of you will know at the Waste Wood end  there is a deep gully in the middle of the path and lower down it is very boggy making it treacherous for both walkers and riders. This has been a cause of concern for several years, and our Chairman Michael Lunn has taken up the cudgel supported by Cllr Bob </a:t>
            </a:r>
            <a:r>
              <a:rPr lang="en-GB" sz="1400" b="1" dirty="0" err="1"/>
              <a:t>Standley</a:t>
            </a:r>
            <a:r>
              <a:rPr lang="en-GB" sz="1400" b="1" dirty="0"/>
              <a:t> and East Sussex CC are now saying it is on the ‘waiting list’ for improvements. We live in hope!!!</a:t>
            </a:r>
          </a:p>
        </p:txBody>
      </p:sp>
      <p:sp>
        <p:nvSpPr>
          <p:cNvPr id="4" name="Slide Number Placeholder 3"/>
          <p:cNvSpPr>
            <a:spLocks noGrp="1"/>
          </p:cNvSpPr>
          <p:nvPr>
            <p:ph type="sldNum" sz="quarter" idx="10"/>
          </p:nvPr>
        </p:nvSpPr>
        <p:spPr/>
        <p:txBody>
          <a:bodyPr/>
          <a:lstStyle/>
          <a:p>
            <a:fld id="{48EA1DC9-08FC-42BB-BD91-0F9489A87F2F}" type="slidenum">
              <a:rPr lang="en-GB" smtClean="0"/>
              <a:t>1</a:t>
            </a:fld>
            <a:endParaRPr lang="en-GB"/>
          </a:p>
        </p:txBody>
      </p:sp>
    </p:spTree>
    <p:extLst>
      <p:ext uri="{BB962C8B-B14F-4D97-AF65-F5344CB8AC3E}">
        <p14:creationId xmlns:p14="http://schemas.microsoft.com/office/powerpoint/2010/main" val="1192457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Second, the track that goes from the A272 jut east of Tinkers Lane heading north to Dog Kennel Lane; this is actually a BOAT (Byway Open to All Traffic); off it are several footpaths including a ‘licensed footpath’. During the year the Fishpond side of the BOAT was fenced off making it inaccessible to horses. But as the slide says </a:t>
            </a:r>
            <a:r>
              <a:rPr lang="en-GB" dirty="0">
                <a:solidFill>
                  <a:schemeClr val="bg1"/>
                </a:solidFill>
              </a:rPr>
              <a:t>the licensed footpath remains open to walkers via a style (and dog gate which was added after the intervention of Cllr Wellman) ); and the licensed path sections have been improved.</a:t>
            </a:r>
          </a:p>
          <a:p>
            <a:r>
              <a:rPr lang="en-GB" dirty="0">
                <a:solidFill>
                  <a:schemeClr val="bg1"/>
                </a:solidFill>
              </a:rPr>
              <a:t>An ancient pond has also been re-established as a nature conservation area.</a:t>
            </a:r>
          </a:p>
          <a:p>
            <a:r>
              <a:rPr lang="en-GB" dirty="0"/>
              <a:t>I have included this as several local residents have expressed concerns over the closing off of paths that have been used and open for many years.  Many of these paths are not public footpaths BUT “Members</a:t>
            </a:r>
            <a:r>
              <a:rPr lang="en-GB" baseline="0" dirty="0"/>
              <a:t> of the public can apply for paths that have been used for many years to be re-designated as public footpaths – details of the process on East Sussex CC website and help can be obtained from such organisations as The Ramblers Association – local rep. Val Harris who may be present.</a:t>
            </a:r>
            <a:endParaRPr lang="en-GB" dirty="0"/>
          </a:p>
        </p:txBody>
      </p:sp>
      <p:sp>
        <p:nvSpPr>
          <p:cNvPr id="4" name="Slide Number Placeholder 3"/>
          <p:cNvSpPr>
            <a:spLocks noGrp="1"/>
          </p:cNvSpPr>
          <p:nvPr>
            <p:ph type="sldNum" sz="quarter" idx="10"/>
          </p:nvPr>
        </p:nvSpPr>
        <p:spPr/>
        <p:txBody>
          <a:bodyPr/>
          <a:lstStyle/>
          <a:p>
            <a:fld id="{48EA1DC9-08FC-42BB-BD91-0F9489A87F2F}" type="slidenum">
              <a:rPr lang="en-GB" smtClean="0"/>
              <a:t>2</a:t>
            </a:fld>
            <a:endParaRPr lang="en-GB"/>
          </a:p>
        </p:txBody>
      </p:sp>
    </p:spTree>
    <p:extLst>
      <p:ext uri="{BB962C8B-B14F-4D97-AF65-F5344CB8AC3E}">
        <p14:creationId xmlns:p14="http://schemas.microsoft.com/office/powerpoint/2010/main" val="3308078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come on to what I spend most of my PC time on; the Speed Indicator Display signs which I will refer to as SIDs.</a:t>
            </a:r>
          </a:p>
          <a:p>
            <a:endParaRPr lang="en-GB" dirty="0"/>
          </a:p>
          <a:p>
            <a:r>
              <a:rPr lang="en-GB" dirty="0"/>
              <a:t>The PC now operates 2 such signs. The first was purchased in 2021 using CIL monies (Community Infrastructure Levy funding); the second through the generosity of local residents and the fundraising activity of Steve Godfrey, Steve has also continued to give great support to the maintenance of the SID project.</a:t>
            </a:r>
          </a:p>
          <a:p>
            <a:endParaRPr lang="en-GB" dirty="0"/>
          </a:p>
          <a:p>
            <a:r>
              <a:rPr lang="en-GB" dirty="0"/>
              <a:t>The purpose of the SIDs is twofold. First to act as a traffic calming measure (which it does for some, but not all, drivers). And second, to collect data – they record the speed of each vehicle that comes in range of the radar sensor.</a:t>
            </a:r>
          </a:p>
          <a:p>
            <a:endParaRPr lang="en-GB" dirty="0"/>
          </a:p>
          <a:p>
            <a:r>
              <a:rPr lang="en-GB" dirty="0"/>
              <a:t>One of the questions I am frequently asked is why are they moved? The first and the predominant reason is that the PC has to seek licenses from East Sussex Highways, these stipulate that a sign can only stay in the same position for 3c months (as an aside the licenses last for two years and the cost of renewal is not insignificant). The second reason is that national research shows that the effectiveness of the signs’ speed calming reduces after a few weeks – this s borne out by our data. So we move them and they have just been moved to School Lane and the other to be west facing outside the Church.</a:t>
            </a:r>
          </a:p>
          <a:p>
            <a:endParaRPr lang="en-GB" dirty="0"/>
          </a:p>
          <a:p>
            <a:r>
              <a:rPr lang="en-GB" dirty="0"/>
              <a:t>Over the past year or so the PC has been using the data to make the case for two significant changes on the A272.:</a:t>
            </a:r>
          </a:p>
          <a:p>
            <a:endParaRPr lang="en-GB" dirty="0"/>
          </a:p>
          <a:p>
            <a:pPr marL="0" indent="0">
              <a:buNone/>
            </a:pPr>
            <a:r>
              <a:rPr lang="en-GB" b="1" dirty="0">
                <a:solidFill>
                  <a:schemeClr val="bg1"/>
                </a:solidFill>
              </a:rPr>
              <a:t>a)</a:t>
            </a:r>
            <a:r>
              <a:rPr lang="en-GB" dirty="0">
                <a:solidFill>
                  <a:schemeClr val="bg1"/>
                </a:solidFill>
              </a:rPr>
              <a:t> For vehicles approaching from Buxted on the A272: a graduated reduction in speed limit (as is the case at the other end of the village) rather than a sudden drop from 60 mph to 30 mph. Anyone who has tried to cross the A272 along any of the three footpaths that cross it near the Church will know how perilous this is- including for St Mark’s schoolchildren on the way to their facility at Smile Meadow. The data we have collected does show that the graduated drop from 60 to 50 to 40 to 30 on the other side of the village is more effective at reducing vehicle speed than the sudden drop from 60 to 30 on the west side of the village.</a:t>
            </a:r>
          </a:p>
          <a:p>
            <a:pPr marL="0" indent="0">
              <a:buNone/>
            </a:pPr>
            <a:endParaRPr lang="en-GB" b="1" dirty="0">
              <a:solidFill>
                <a:schemeClr val="bg1"/>
              </a:solidFill>
            </a:endParaRPr>
          </a:p>
          <a:p>
            <a:pPr marL="0" indent="0">
              <a:buNone/>
            </a:pPr>
            <a:r>
              <a:rPr lang="en-GB" b="1" dirty="0">
                <a:solidFill>
                  <a:schemeClr val="bg1"/>
                </a:solidFill>
              </a:rPr>
              <a:t>b)</a:t>
            </a:r>
            <a:r>
              <a:rPr lang="en-GB" dirty="0">
                <a:solidFill>
                  <a:schemeClr val="bg1"/>
                </a:solidFill>
              </a:rPr>
              <a:t> Signage of speed limits into the village from the A267 side to be improved, for example, the beginning of the 30 mph zone just east of Wheelers Lane is very poorly signed and it would be far better for the East Sussex main Village sign (currently for 40 mph) to be 30 mph.</a:t>
            </a:r>
            <a:endParaRPr lang="en-GB" dirty="0"/>
          </a:p>
          <a:p>
            <a:endParaRPr lang="en-GB" dirty="0"/>
          </a:p>
          <a:p>
            <a:r>
              <a:rPr lang="en-GB" dirty="0"/>
              <a:t>Over the past 6 months the response to our various submissions has been escalated to Nick Skelton’s who is the Asst Director for Communities. My view, is that so far his responses have been woeful drawing heavily on a seemingly very flawed policy that drivers will not comply with speed limits if there are no perceived reasons for doing so; for example, the ‘visibility’ of dwellings but nothing whatsoever about footpaths that cross main roads!!! East Sussex Cllr Bob </a:t>
            </a:r>
            <a:r>
              <a:rPr lang="en-GB" dirty="0" err="1"/>
              <a:t>Standley</a:t>
            </a:r>
            <a:r>
              <a:rPr lang="en-GB" dirty="0"/>
              <a:t> has been very active in supporting our case (thanks for that) and I believe I am right in saying that in a recent conversation Nick Skelton </a:t>
            </a:r>
            <a:r>
              <a:rPr lang="en-GB" dirty="0" err="1"/>
              <a:t>askd</a:t>
            </a:r>
            <a:r>
              <a:rPr lang="en-GB" dirty="0"/>
              <a:t> where the footpaths are notwithstanding that previous written submissions contained maps and photographs!!!</a:t>
            </a:r>
          </a:p>
          <a:p>
            <a:endParaRPr lang="en-GB" dirty="0"/>
          </a:p>
          <a:p>
            <a:r>
              <a:rPr lang="en-GB" dirty="0"/>
              <a:t>BUT, I am now hopeful that with Cllr </a:t>
            </a:r>
            <a:r>
              <a:rPr lang="en-GB" dirty="0" err="1"/>
              <a:t>Standley’s</a:t>
            </a:r>
            <a:r>
              <a:rPr lang="en-GB" dirty="0"/>
              <a:t> active support we can have a site meeting with Nick Skelton. Mr Skelton has also said that East Sussex Highways are currently </a:t>
            </a:r>
            <a:r>
              <a:rPr lang="en-GB" dirty="0" err="1"/>
              <a:t>undertking</a:t>
            </a:r>
            <a:r>
              <a:rPr lang="en-GB" dirty="0"/>
              <a:t> a review of all speed limits on A and B roads in the County.</a:t>
            </a:r>
          </a:p>
          <a:p>
            <a:endParaRPr lang="en-GB" dirty="0"/>
          </a:p>
          <a:p>
            <a:r>
              <a:rPr lang="en-GB" dirty="0"/>
              <a:t>WATCH THIS SPACE.</a:t>
            </a:r>
          </a:p>
          <a:p>
            <a:endParaRPr lang="en-GB" dirty="0"/>
          </a:p>
        </p:txBody>
      </p:sp>
      <p:sp>
        <p:nvSpPr>
          <p:cNvPr id="4" name="Slide Number Placeholder 3"/>
          <p:cNvSpPr>
            <a:spLocks noGrp="1"/>
          </p:cNvSpPr>
          <p:nvPr>
            <p:ph type="sldNum" sz="quarter" idx="10"/>
          </p:nvPr>
        </p:nvSpPr>
        <p:spPr/>
        <p:txBody>
          <a:bodyPr/>
          <a:lstStyle/>
          <a:p>
            <a:fld id="{48EA1DC9-08FC-42BB-BD91-0F9489A87F2F}" type="slidenum">
              <a:rPr lang="en-GB" smtClean="0"/>
              <a:t>3</a:t>
            </a:fld>
            <a:endParaRPr lang="en-GB"/>
          </a:p>
        </p:txBody>
      </p:sp>
    </p:spTree>
    <p:extLst>
      <p:ext uri="{BB962C8B-B14F-4D97-AF65-F5344CB8AC3E}">
        <p14:creationId xmlns:p14="http://schemas.microsoft.com/office/powerpoint/2010/main" val="1057116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 have mentioned on several occasions the data collected by the 2 SIDs; this slide gives a summary (typo – should be 65.99%). I report to every PC meeting and these reports are reproduced in the Parish Magazine. If anyone wants to see the data in more detail just contact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One thing I would point out is that the two SID sites on the A272 (St Marks and Wilderness Wood) are equal distance inside the 30 mph zones so that comparisons are more reliable, and show traffic is  significantly faster from</a:t>
            </a:r>
            <a:r>
              <a:rPr lang="en-GB" baseline="0" dirty="0"/>
              <a:t> Buxted - notwithstanding the bend, the crossroads, the dangerous junction with School Lane, footpaths.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endParaRPr lang="en-GB" dirty="0"/>
          </a:p>
        </p:txBody>
      </p:sp>
      <p:sp>
        <p:nvSpPr>
          <p:cNvPr id="4" name="Slide Number Placeholder 3"/>
          <p:cNvSpPr>
            <a:spLocks noGrp="1"/>
          </p:cNvSpPr>
          <p:nvPr>
            <p:ph type="sldNum" sz="quarter" idx="10"/>
          </p:nvPr>
        </p:nvSpPr>
        <p:spPr/>
        <p:txBody>
          <a:bodyPr/>
          <a:lstStyle/>
          <a:p>
            <a:fld id="{48EA1DC9-08FC-42BB-BD91-0F9489A87F2F}" type="slidenum">
              <a:rPr lang="en-GB" smtClean="0"/>
              <a:t>4</a:t>
            </a:fld>
            <a:endParaRPr lang="en-GB"/>
          </a:p>
        </p:txBody>
      </p:sp>
    </p:spTree>
    <p:extLst>
      <p:ext uri="{BB962C8B-B14F-4D97-AF65-F5344CB8AC3E}">
        <p14:creationId xmlns:p14="http://schemas.microsoft.com/office/powerpoint/2010/main" val="1883636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lot of other issues I could talk about; for example the use of Spring Lane as a ‘rat run’ – although personally I cannot believe that anyone would use it as a shortcut more than once given the appalling state of the road. I was down there again at rush hour this evening ….</a:t>
            </a:r>
          </a:p>
        </p:txBody>
      </p:sp>
      <p:sp>
        <p:nvSpPr>
          <p:cNvPr id="4" name="Slide Number Placeholder 3"/>
          <p:cNvSpPr>
            <a:spLocks noGrp="1"/>
          </p:cNvSpPr>
          <p:nvPr>
            <p:ph type="sldNum" sz="quarter" idx="10"/>
          </p:nvPr>
        </p:nvSpPr>
        <p:spPr/>
        <p:txBody>
          <a:bodyPr/>
          <a:lstStyle/>
          <a:p>
            <a:fld id="{48EA1DC9-08FC-42BB-BD91-0F9489A87F2F}" type="slidenum">
              <a:rPr lang="en-GB" smtClean="0"/>
              <a:t>5</a:t>
            </a:fld>
            <a:endParaRPr lang="en-GB"/>
          </a:p>
        </p:txBody>
      </p:sp>
    </p:spTree>
    <p:extLst>
      <p:ext uri="{BB962C8B-B14F-4D97-AF65-F5344CB8AC3E}">
        <p14:creationId xmlns:p14="http://schemas.microsoft.com/office/powerpoint/2010/main" val="2967816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334865A-89BC-4A93-9A0E-8C58DF2B3078}"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125419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34865A-89BC-4A93-9A0E-8C58DF2B3078}"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80326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34865A-89BC-4A93-9A0E-8C58DF2B3078}"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52579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34865A-89BC-4A93-9A0E-8C58DF2B3078}"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150580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34865A-89BC-4A93-9A0E-8C58DF2B3078}"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369441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334865A-89BC-4A93-9A0E-8C58DF2B3078}"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299409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334865A-89BC-4A93-9A0E-8C58DF2B3078}" type="datetimeFigureOut">
              <a:rPr lang="en-GB" smtClean="0"/>
              <a:t>16/04/2024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100670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334865A-89BC-4A93-9A0E-8C58DF2B3078}" type="datetimeFigureOut">
              <a:rPr lang="en-GB" smtClean="0"/>
              <a:t>16/04/2024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424635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4865A-89BC-4A93-9A0E-8C58DF2B3078}" type="datetimeFigureOut">
              <a:rPr lang="en-GB" smtClean="0"/>
              <a:t>16/04/2024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56070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34865A-89BC-4A93-9A0E-8C58DF2B3078}"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114750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34865A-89BC-4A93-9A0E-8C58DF2B3078}"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405567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4865A-89BC-4A93-9A0E-8C58DF2B3078}" type="datetimeFigureOut">
              <a:rPr lang="en-GB" smtClean="0"/>
              <a:t>16/04/2024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76E48-D14A-4D88-A8DD-640E77968922}" type="slidenum">
              <a:rPr lang="en-GB" smtClean="0"/>
              <a:t>‹#›</a:t>
            </a:fld>
            <a:endParaRPr lang="en-GB"/>
          </a:p>
        </p:txBody>
      </p:sp>
    </p:spTree>
    <p:extLst>
      <p:ext uri="{BB962C8B-B14F-4D97-AF65-F5344CB8AC3E}">
        <p14:creationId xmlns:p14="http://schemas.microsoft.com/office/powerpoint/2010/main" val="159097461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06090"/>
          </a:xfrm>
        </p:spPr>
        <p:txBody>
          <a:bodyPr>
            <a:normAutofit fontScale="90000"/>
          </a:bodyPr>
          <a:lstStyle/>
          <a:p>
            <a:r>
              <a:rPr lang="en-GB" sz="2800" b="1" dirty="0">
                <a:solidFill>
                  <a:schemeClr val="bg1"/>
                </a:solidFill>
              </a:rPr>
              <a:t>Peter Weston</a:t>
            </a:r>
            <a:br>
              <a:rPr lang="en-GB" sz="2800" b="1" dirty="0">
                <a:solidFill>
                  <a:schemeClr val="bg1"/>
                </a:solidFill>
              </a:rPr>
            </a:br>
            <a:r>
              <a:rPr lang="en-GB" sz="2800" b="1" dirty="0">
                <a:solidFill>
                  <a:schemeClr val="bg1"/>
                </a:solidFill>
              </a:rPr>
              <a:t>Parish Council Responsibilities</a:t>
            </a:r>
          </a:p>
        </p:txBody>
      </p:sp>
      <p:sp>
        <p:nvSpPr>
          <p:cNvPr id="5" name="Content Placeholder 4"/>
          <p:cNvSpPr>
            <a:spLocks noGrp="1"/>
          </p:cNvSpPr>
          <p:nvPr>
            <p:ph idx="1"/>
          </p:nvPr>
        </p:nvSpPr>
        <p:spPr>
          <a:xfrm>
            <a:off x="467544" y="1052736"/>
            <a:ext cx="8229600" cy="5616624"/>
          </a:xfrm>
        </p:spPr>
        <p:txBody>
          <a:bodyPr>
            <a:normAutofit fontScale="62500" lnSpcReduction="20000"/>
            <a:scene3d>
              <a:camera prst="orthographicFront"/>
              <a:lightRig rig="threePt" dir="t"/>
            </a:scene3d>
            <a:sp3d contourW="12700">
              <a:contourClr>
                <a:schemeClr val="tx2">
                  <a:lumMod val="60000"/>
                  <a:lumOff val="40000"/>
                </a:schemeClr>
              </a:contourClr>
            </a:sp3d>
          </a:bodyPr>
          <a:lstStyle/>
          <a:p>
            <a:pPr marL="0" indent="0">
              <a:buNone/>
            </a:pPr>
            <a:endParaRPr lang="en-GB" sz="1800" dirty="0">
              <a:solidFill>
                <a:schemeClr val="bg1"/>
              </a:solidFill>
            </a:endParaRPr>
          </a:p>
          <a:p>
            <a:pPr marL="0" indent="0">
              <a:buNone/>
            </a:pPr>
            <a:r>
              <a:rPr lang="en-GB" sz="2900" b="1" dirty="0">
                <a:solidFill>
                  <a:schemeClr val="bg1"/>
                </a:solidFill>
              </a:rPr>
              <a:t>Changes since last Parish Council Assembly</a:t>
            </a:r>
            <a:r>
              <a:rPr lang="en-GB" sz="2900" dirty="0">
                <a:solidFill>
                  <a:schemeClr val="bg1"/>
                </a:solidFill>
              </a:rPr>
              <a:t>: Footpaths to Cllr. Stephen Lester; but will just highlight two issues from earlier in the year:</a:t>
            </a:r>
          </a:p>
          <a:p>
            <a:pPr marL="0" indent="0">
              <a:buNone/>
            </a:pPr>
            <a:endParaRPr lang="en-GB" sz="2900" dirty="0">
              <a:solidFill>
                <a:schemeClr val="bg1"/>
              </a:solidFill>
            </a:endParaRPr>
          </a:p>
          <a:p>
            <a:pPr marL="0" indent="0">
              <a:buNone/>
            </a:pPr>
            <a:r>
              <a:rPr lang="en-GB" sz="2900" dirty="0">
                <a:solidFill>
                  <a:schemeClr val="bg1"/>
                </a:solidFill>
              </a:rPr>
              <a:t>1) </a:t>
            </a: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buNone/>
            </a:pPr>
            <a:endParaRPr lang="en-GB" sz="1800" dirty="0">
              <a:solidFill>
                <a:schemeClr val="bg1"/>
              </a:solidFill>
            </a:endParaRPr>
          </a:p>
          <a:p>
            <a:pPr marL="0" indent="0" algn="r">
              <a:buNone/>
            </a:pPr>
            <a:r>
              <a:rPr lang="en-GB" sz="1800" dirty="0">
                <a:effectLst>
                  <a:glow rad="127000">
                    <a:schemeClr val="accent5">
                      <a:lumMod val="60000"/>
                      <a:lumOff val="40000"/>
                    </a:schemeClr>
                  </a:glow>
                </a:effectLst>
              </a:rPr>
              <a:t>Peter Weston</a:t>
            </a:r>
            <a:endParaRPr lang="en-GB" sz="1800" dirty="0"/>
          </a:p>
          <a:p>
            <a:pPr marL="0" indent="0">
              <a:buNone/>
            </a:pPr>
            <a:endParaRPr lang="en-GB" sz="1800" dirty="0"/>
          </a:p>
          <a:p>
            <a:pPr marL="0" indent="0">
              <a:buNone/>
            </a:pPr>
            <a:endParaRPr lang="en-GB" sz="1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227" y="2348880"/>
            <a:ext cx="3264003" cy="3528392"/>
          </a:xfrm>
          <a:prstGeom prst="rect">
            <a:avLst/>
          </a:prstGeom>
        </p:spPr>
      </p:pic>
      <p:sp>
        <p:nvSpPr>
          <p:cNvPr id="3" name="TextBox 2"/>
          <p:cNvSpPr txBox="1"/>
          <p:nvPr/>
        </p:nvSpPr>
        <p:spPr>
          <a:xfrm>
            <a:off x="4499992" y="2348880"/>
            <a:ext cx="3672408" cy="2585323"/>
          </a:xfrm>
          <a:prstGeom prst="rect">
            <a:avLst/>
          </a:prstGeom>
          <a:noFill/>
        </p:spPr>
        <p:txBody>
          <a:bodyPr wrap="square" rtlCol="0">
            <a:spAutoFit/>
          </a:bodyPr>
          <a:lstStyle/>
          <a:p>
            <a:r>
              <a:rPr lang="en-GB" dirty="0">
                <a:solidFill>
                  <a:schemeClr val="bg1"/>
                </a:solidFill>
              </a:rPr>
              <a:t>The footpath / bridleway [HAD/36/2] from the A272 down past Smile Meadow through Waste Wood to Shepherds Hill – very rutted and boggy in places – dangerous!</a:t>
            </a:r>
          </a:p>
          <a:p>
            <a:r>
              <a:rPr lang="en-GB" dirty="0">
                <a:solidFill>
                  <a:schemeClr val="bg1"/>
                </a:solidFill>
              </a:rPr>
              <a:t>Chairman (Cllr. Michael Lunn) and East Sussex Cllr. Bob </a:t>
            </a:r>
            <a:r>
              <a:rPr lang="en-GB" dirty="0" err="1">
                <a:solidFill>
                  <a:schemeClr val="bg1"/>
                </a:solidFill>
              </a:rPr>
              <a:t>Standley</a:t>
            </a:r>
            <a:r>
              <a:rPr lang="en-GB" dirty="0">
                <a:solidFill>
                  <a:schemeClr val="bg1"/>
                </a:solidFill>
              </a:rPr>
              <a:t> very active – East Sussex CC saying that it is ‘on the list’ for improvements.</a:t>
            </a:r>
          </a:p>
        </p:txBody>
      </p:sp>
    </p:spTree>
    <p:extLst>
      <p:ext uri="{BB962C8B-B14F-4D97-AF65-F5344CB8AC3E}">
        <p14:creationId xmlns:p14="http://schemas.microsoft.com/office/powerpoint/2010/main" val="107589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b="1" dirty="0">
                <a:solidFill>
                  <a:schemeClr val="bg1"/>
                </a:solidFill>
              </a:rPr>
              <a:t>2) The licensed footpath through Fishpond Wood</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7584" y="1484784"/>
            <a:ext cx="3410398" cy="3489251"/>
          </a:xfrm>
        </p:spPr>
      </p:pic>
      <p:sp>
        <p:nvSpPr>
          <p:cNvPr id="5" name="TextBox 4"/>
          <p:cNvSpPr txBox="1"/>
          <p:nvPr/>
        </p:nvSpPr>
        <p:spPr>
          <a:xfrm>
            <a:off x="4572001" y="1522489"/>
            <a:ext cx="3888432" cy="4862870"/>
          </a:xfrm>
          <a:prstGeom prst="rect">
            <a:avLst/>
          </a:prstGeom>
          <a:noFill/>
        </p:spPr>
        <p:txBody>
          <a:bodyPr wrap="square" rtlCol="0">
            <a:spAutoFit/>
          </a:bodyPr>
          <a:lstStyle/>
          <a:p>
            <a:r>
              <a:rPr lang="en-GB" dirty="0">
                <a:solidFill>
                  <a:schemeClr val="bg1"/>
                </a:solidFill>
              </a:rPr>
              <a:t>There are a number of footpaths that come off the ‘BOAT’ (Byway Open to All Traffic) that runs between the A272  and Dog Kennel Lane. A fence has been erected, but the licensed footpath remains open to walkers via a style (and dog gate); and the licensed path sections have been improved. In the past these paths were used by horse riders.</a:t>
            </a:r>
          </a:p>
          <a:p>
            <a:r>
              <a:rPr lang="en-GB" dirty="0">
                <a:solidFill>
                  <a:schemeClr val="bg1"/>
                </a:solidFill>
              </a:rPr>
              <a:t>An ancient pond has also been re-established as a nature conservation area.</a:t>
            </a:r>
          </a:p>
          <a:p>
            <a:r>
              <a:rPr lang="en-GB" dirty="0">
                <a:solidFill>
                  <a:schemeClr val="bg1"/>
                </a:solidFill>
              </a:rPr>
              <a:t>I include this as several local residents have raised concerns over these access changes.</a:t>
            </a:r>
          </a:p>
          <a:p>
            <a:pPr algn="r"/>
            <a:endParaRPr lang="en-GB" sz="1100" dirty="0">
              <a:effectLst>
                <a:glow rad="127000">
                  <a:schemeClr val="accent5">
                    <a:lumMod val="60000"/>
                    <a:lumOff val="40000"/>
                  </a:schemeClr>
                </a:glow>
              </a:effectLst>
            </a:endParaRPr>
          </a:p>
          <a:p>
            <a:pPr algn="r"/>
            <a:r>
              <a:rPr lang="en-GB" sz="1100" dirty="0">
                <a:effectLst>
                  <a:glow rad="127000">
                    <a:schemeClr val="accent5">
                      <a:lumMod val="60000"/>
                      <a:lumOff val="40000"/>
                    </a:schemeClr>
                  </a:glow>
                </a:effectLst>
              </a:rPr>
              <a:t>Peter Weston</a:t>
            </a:r>
            <a:endParaRPr lang="en-GB" sz="1100" dirty="0">
              <a:solidFill>
                <a:schemeClr val="bg1"/>
              </a:solidFill>
            </a:endParaRPr>
          </a:p>
        </p:txBody>
      </p:sp>
    </p:spTree>
    <p:extLst>
      <p:ext uri="{BB962C8B-B14F-4D97-AF65-F5344CB8AC3E}">
        <p14:creationId xmlns:p14="http://schemas.microsoft.com/office/powerpoint/2010/main" val="1453693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GB" sz="2000" b="1" dirty="0">
                <a:solidFill>
                  <a:schemeClr val="bg1"/>
                </a:solidFill>
              </a:rPr>
              <a:t>Speed Indicator Signs (SIDs)</a:t>
            </a:r>
            <a:endParaRPr lang="en-GB" dirty="0"/>
          </a:p>
        </p:txBody>
      </p:sp>
      <p:sp>
        <p:nvSpPr>
          <p:cNvPr id="3" name="Content Placeholder 2"/>
          <p:cNvSpPr>
            <a:spLocks noGrp="1"/>
          </p:cNvSpPr>
          <p:nvPr>
            <p:ph idx="1"/>
          </p:nvPr>
        </p:nvSpPr>
        <p:spPr>
          <a:xfrm>
            <a:off x="467544" y="980728"/>
            <a:ext cx="8229600" cy="5256584"/>
          </a:xfrm>
        </p:spPr>
        <p:txBody>
          <a:bodyPr>
            <a:normAutofit fontScale="40000" lnSpcReduction="20000"/>
          </a:bodyPr>
          <a:lstStyle/>
          <a:p>
            <a:pPr marL="0" indent="0">
              <a:buNone/>
            </a:pPr>
            <a:r>
              <a:rPr lang="en-GB" dirty="0">
                <a:solidFill>
                  <a:schemeClr val="bg1"/>
                </a:solidFill>
              </a:rPr>
              <a:t>The Parish Council now runs two SIDs (many thanks to Steve Godfrey for his fund raising efforts to purchase ‘SID 2’ and his continuing support in managing the two signs!!!) The purpose of the signs is twofold – to influence driver behaviour and to collect vehicle speed data as evidence for the need for greater traffic calming in the village (i.e. to inform the decisions made by East Sussex Highways).</a:t>
            </a:r>
          </a:p>
          <a:p>
            <a:pPr marL="0" indent="0">
              <a:buNone/>
            </a:pPr>
            <a:endParaRPr lang="en-GB" dirty="0">
              <a:solidFill>
                <a:schemeClr val="bg1"/>
              </a:solidFill>
            </a:endParaRPr>
          </a:p>
          <a:p>
            <a:pPr marL="0" indent="0">
              <a:buNone/>
            </a:pPr>
            <a:r>
              <a:rPr lang="en-GB" dirty="0">
                <a:solidFill>
                  <a:schemeClr val="bg1"/>
                </a:solidFill>
              </a:rPr>
              <a:t>Several local residents have queried why are they moved periodically …</a:t>
            </a:r>
          </a:p>
          <a:p>
            <a:pPr marL="0" indent="0">
              <a:buNone/>
            </a:pPr>
            <a:endParaRPr lang="en-GB" dirty="0">
              <a:solidFill>
                <a:schemeClr val="bg1"/>
              </a:solidFill>
            </a:endParaRPr>
          </a:p>
          <a:p>
            <a:pPr marL="0" indent="0">
              <a:buNone/>
            </a:pPr>
            <a:r>
              <a:rPr lang="en-GB" dirty="0">
                <a:solidFill>
                  <a:schemeClr val="bg1"/>
                </a:solidFill>
              </a:rPr>
              <a:t>Over the past year the Parish Council has been making a case for changes to be made, two of these are:</a:t>
            </a:r>
          </a:p>
          <a:p>
            <a:pPr marL="0" indent="0">
              <a:buNone/>
            </a:pPr>
            <a:endParaRPr lang="en-GB" dirty="0">
              <a:solidFill>
                <a:schemeClr val="bg1"/>
              </a:solidFill>
            </a:endParaRPr>
          </a:p>
          <a:p>
            <a:pPr marL="0" indent="0">
              <a:buNone/>
            </a:pPr>
            <a:r>
              <a:rPr lang="en-GB" b="1" dirty="0">
                <a:solidFill>
                  <a:schemeClr val="bg1"/>
                </a:solidFill>
              </a:rPr>
              <a:t>a)</a:t>
            </a:r>
            <a:r>
              <a:rPr lang="en-GB" dirty="0">
                <a:solidFill>
                  <a:schemeClr val="bg1"/>
                </a:solidFill>
              </a:rPr>
              <a:t> For vehicles approaching from </a:t>
            </a:r>
            <a:r>
              <a:rPr lang="en-GB" dirty="0" err="1">
                <a:solidFill>
                  <a:schemeClr val="bg1"/>
                </a:solidFill>
              </a:rPr>
              <a:t>Buxted</a:t>
            </a:r>
            <a:r>
              <a:rPr lang="en-GB" dirty="0">
                <a:solidFill>
                  <a:schemeClr val="bg1"/>
                </a:solidFill>
              </a:rPr>
              <a:t> on the A272: a graduated reduction in speed limit (as is the case at the other end of the village) rather than a sudden drop from 60 mph to 30 mph.</a:t>
            </a:r>
          </a:p>
          <a:p>
            <a:pPr marL="0" indent="0">
              <a:buNone/>
            </a:pPr>
            <a:endParaRPr lang="en-GB" b="1" dirty="0">
              <a:solidFill>
                <a:schemeClr val="bg1"/>
              </a:solidFill>
            </a:endParaRPr>
          </a:p>
          <a:p>
            <a:pPr marL="0" indent="0">
              <a:buNone/>
            </a:pPr>
            <a:r>
              <a:rPr lang="en-GB" b="1" dirty="0">
                <a:solidFill>
                  <a:schemeClr val="bg1"/>
                </a:solidFill>
              </a:rPr>
              <a:t>b)</a:t>
            </a:r>
            <a:r>
              <a:rPr lang="en-GB" dirty="0">
                <a:solidFill>
                  <a:schemeClr val="bg1"/>
                </a:solidFill>
              </a:rPr>
              <a:t> Signage of speed limits into the village from the A267 side: to be improved, and for the East Sussex main Village sign (currently for 40 mph) to be 30 mph.</a:t>
            </a:r>
          </a:p>
          <a:p>
            <a:pPr marL="0" indent="0">
              <a:buNone/>
            </a:pPr>
            <a:endParaRPr lang="en-GB" dirty="0">
              <a:solidFill>
                <a:schemeClr val="bg1"/>
              </a:solidFill>
            </a:endParaRPr>
          </a:p>
          <a:p>
            <a:pPr marL="0" indent="0">
              <a:buNone/>
            </a:pPr>
            <a:r>
              <a:rPr lang="en-GB" dirty="0">
                <a:solidFill>
                  <a:schemeClr val="bg1"/>
                </a:solidFill>
              </a:rPr>
              <a:t>The response from East Sussex County Council (i.e. the Assistant Director Communities) has been </a:t>
            </a:r>
            <a:r>
              <a:rPr lang="en-GB" b="1" dirty="0">
                <a:solidFill>
                  <a:schemeClr val="bg1"/>
                </a:solidFill>
              </a:rPr>
              <a:t>VERY</a:t>
            </a:r>
            <a:r>
              <a:rPr lang="en-GB" dirty="0">
                <a:solidFill>
                  <a:schemeClr val="bg1"/>
                </a:solidFill>
              </a:rPr>
              <a:t> disappointing and has steadfastly ignored such issues as the footpaths that cross the A272 by the Church (used by many, amongst others, children from St. Mark’s School accessing their Smile Meadow facility). </a:t>
            </a:r>
            <a:r>
              <a:rPr lang="en-GB" b="1" dirty="0">
                <a:solidFill>
                  <a:schemeClr val="bg1"/>
                </a:solidFill>
              </a:rPr>
              <a:t>BUT</a:t>
            </a:r>
            <a:r>
              <a:rPr lang="en-GB" dirty="0">
                <a:solidFill>
                  <a:schemeClr val="bg1"/>
                </a:solidFill>
              </a:rPr>
              <a:t>, Cllr. Bob </a:t>
            </a:r>
            <a:r>
              <a:rPr lang="en-GB" dirty="0" err="1">
                <a:solidFill>
                  <a:schemeClr val="bg1"/>
                </a:solidFill>
              </a:rPr>
              <a:t>Standley</a:t>
            </a:r>
            <a:r>
              <a:rPr lang="en-GB" dirty="0">
                <a:solidFill>
                  <a:schemeClr val="bg1"/>
                </a:solidFill>
              </a:rPr>
              <a:t> has been very supportive and we are hopeful that a site meeting will take place with Nick Skelton (Assistant Director Communities) in the not too distant future. </a:t>
            </a:r>
          </a:p>
          <a:p>
            <a:pPr marL="0" indent="0">
              <a:buNone/>
            </a:pPr>
            <a:r>
              <a:rPr lang="en-GB" dirty="0">
                <a:solidFill>
                  <a:schemeClr val="bg1"/>
                </a:solidFill>
              </a:rPr>
              <a:t>Mr Skelton has confirmed that “a review of speed limits on the A and B class roads network will include the A272’, and that the assessment ‘will take place Spring/Summer 2024’. Watch this space!!!???</a:t>
            </a:r>
          </a:p>
          <a:p>
            <a:pPr marL="0" indent="0">
              <a:buNone/>
            </a:pPr>
            <a:endParaRPr lang="en-GB" dirty="0">
              <a:solidFill>
                <a:schemeClr val="bg1"/>
              </a:solidFill>
            </a:endParaRPr>
          </a:p>
          <a:p>
            <a:pPr marL="0" indent="0">
              <a:buNone/>
            </a:pPr>
            <a:r>
              <a:rPr lang="en-GB" dirty="0">
                <a:solidFill>
                  <a:schemeClr val="bg1"/>
                </a:solidFill>
              </a:rPr>
              <a:t>An example of the data that has been presented to East Sussex County Council is shown on the next slide (monthly data is regularly reported in the Parish Magazine). </a:t>
            </a:r>
            <a:endParaRPr lang="en-GB" b="1" dirty="0">
              <a:solidFill>
                <a:schemeClr val="bg1"/>
              </a:solidFill>
            </a:endParaRPr>
          </a:p>
          <a:p>
            <a:pPr marL="0" indent="0" algn="r">
              <a:buNone/>
            </a:pPr>
            <a:endParaRPr lang="en-GB" dirty="0">
              <a:effectLst>
                <a:glow rad="127000">
                  <a:schemeClr val="accent5">
                    <a:lumMod val="60000"/>
                    <a:lumOff val="40000"/>
                  </a:schemeClr>
                </a:glow>
              </a:effectLst>
            </a:endParaRPr>
          </a:p>
          <a:p>
            <a:pPr marL="0" indent="0" algn="r">
              <a:buNone/>
            </a:pPr>
            <a:r>
              <a:rPr lang="en-GB" dirty="0">
                <a:effectLst>
                  <a:glow rad="127000">
                    <a:schemeClr val="accent5">
                      <a:lumMod val="60000"/>
                      <a:lumOff val="40000"/>
                    </a:schemeClr>
                  </a:glow>
                </a:effectLst>
              </a:rPr>
              <a:t>Peter Weston</a:t>
            </a:r>
            <a:endParaRPr lang="en-GB" dirty="0"/>
          </a:p>
          <a:p>
            <a:pPr marL="0" indent="0" algn="r">
              <a:buNone/>
            </a:pPr>
            <a:endParaRPr lang="en-GB" b="1" dirty="0">
              <a:solidFill>
                <a:schemeClr val="bg1"/>
              </a:solidFill>
            </a:endParaRPr>
          </a:p>
          <a:p>
            <a:pPr marL="0" indent="0" algn="r">
              <a:buNone/>
            </a:pPr>
            <a:endParaRPr lang="en-GB" dirty="0"/>
          </a:p>
        </p:txBody>
      </p:sp>
    </p:spTree>
    <p:extLst>
      <p:ext uri="{BB962C8B-B14F-4D97-AF65-F5344CB8AC3E}">
        <p14:creationId xmlns:p14="http://schemas.microsoft.com/office/powerpoint/2010/main" val="422258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600" dirty="0"/>
              <a:t>Roads and Drainage</a:t>
            </a:r>
          </a:p>
        </p:txBody>
      </p:sp>
      <p:sp>
        <p:nvSpPr>
          <p:cNvPr id="6" name="Subtitle 5"/>
          <p:cNvSpPr>
            <a:spLocks noGrp="1"/>
          </p:cNvSpPr>
          <p:nvPr>
            <p:ph type="subTitle" idx="1"/>
          </p:nvPr>
        </p:nvSpPr>
        <p:spPr>
          <a:xfrm>
            <a:off x="1187624" y="5517232"/>
            <a:ext cx="6400800" cy="792088"/>
          </a:xfrm>
        </p:spPr>
        <p:txBody>
          <a:bodyPr>
            <a:normAutofit/>
          </a:bodyPr>
          <a:lstStyle/>
          <a:p>
            <a:pPr algn="l"/>
            <a:r>
              <a:rPr lang="en-GB" sz="1400" dirty="0">
                <a:solidFill>
                  <a:schemeClr val="bg1"/>
                </a:solidFill>
              </a:rPr>
              <a:t>N.B There are fewer vehicle detections for the St Mark’s Church site as this site came on stream later than the Wilderness Wood site.</a:t>
            </a:r>
          </a:p>
          <a:p>
            <a:pPr algn="r"/>
            <a:r>
              <a:rPr lang="en-GB" sz="1400" dirty="0">
                <a:effectLst>
                  <a:glow rad="127000">
                    <a:schemeClr val="accent5">
                      <a:lumMod val="60000"/>
                      <a:lumOff val="40000"/>
                    </a:schemeClr>
                  </a:glow>
                </a:effectLst>
              </a:rPr>
              <a:t>Peter Weston</a:t>
            </a:r>
            <a:endParaRPr lang="en-GB" sz="1400" dirty="0"/>
          </a:p>
          <a:p>
            <a:pPr algn="l"/>
            <a:endParaRPr lang="en-GB" sz="1400" dirty="0">
              <a:solidFill>
                <a:schemeClr val="bg1"/>
              </a:solidFill>
            </a:endParaRPr>
          </a:p>
        </p:txBody>
      </p:sp>
      <p:graphicFrame>
        <p:nvGraphicFramePr>
          <p:cNvPr id="12" name="Content Placeholder 11"/>
          <p:cNvGraphicFramePr>
            <a:graphicFrameLocks noGrp="1"/>
          </p:cNvGraphicFramePr>
          <p:nvPr>
            <p:ph idx="4294967295"/>
            <p:extLst>
              <p:ext uri="{D42A27DB-BD31-4B8C-83A1-F6EECF244321}">
                <p14:modId xmlns:p14="http://schemas.microsoft.com/office/powerpoint/2010/main" val="1154509659"/>
              </p:ext>
            </p:extLst>
          </p:nvPr>
        </p:nvGraphicFramePr>
        <p:xfrm>
          <a:off x="1187624" y="692696"/>
          <a:ext cx="6192688" cy="476314"/>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158942">
                <a:tc rowSpan="2">
                  <a:txBody>
                    <a:bodyPr/>
                    <a:lstStyle/>
                    <a:p>
                      <a:pPr algn="ctr">
                        <a:lnSpc>
                          <a:spcPct val="115000"/>
                        </a:lnSpc>
                        <a:spcAft>
                          <a:spcPts val="0"/>
                        </a:spcAft>
                      </a:pPr>
                      <a:r>
                        <a:rPr lang="en-GB" sz="1400" dirty="0">
                          <a:effectLst/>
                        </a:rPr>
                        <a:t>Summary </a:t>
                      </a:r>
                    </a:p>
                    <a:p>
                      <a:pPr algn="ctr">
                        <a:lnSpc>
                          <a:spcPct val="115000"/>
                        </a:lnSpc>
                        <a:spcAft>
                          <a:spcPts val="0"/>
                        </a:spcAft>
                      </a:pPr>
                      <a:r>
                        <a:rPr lang="en-GB" sz="1400" dirty="0">
                          <a:effectLst/>
                          <a:latin typeface="Calibri"/>
                          <a:ea typeface="Calibri"/>
                          <a:cs typeface="Times New Roman"/>
                        </a:rPr>
                        <a:t>Specific Times of Day</a:t>
                      </a:r>
                      <a:endParaRPr lang="en-GB" sz="1100" dirty="0">
                        <a:effectLst/>
                        <a:latin typeface="Calibri"/>
                        <a:ea typeface="Calibri"/>
                        <a:cs typeface="Times New Roman"/>
                      </a:endParaRPr>
                    </a:p>
                  </a:txBody>
                  <a:tcPr marL="68580" marR="68580" marT="0" marB="0" anchor="ctr">
                    <a:solidFill>
                      <a:srgbClr val="0070C0"/>
                    </a:solidFill>
                  </a:tcPr>
                </a:tc>
                <a:tc>
                  <a:txBody>
                    <a:bodyPr/>
                    <a:lstStyle/>
                    <a:p>
                      <a:pPr algn="ctr">
                        <a:lnSpc>
                          <a:spcPct val="115000"/>
                        </a:lnSpc>
                        <a:spcAft>
                          <a:spcPts val="0"/>
                        </a:spcAft>
                      </a:pPr>
                      <a:r>
                        <a:rPr lang="en-GB" sz="1400" dirty="0">
                          <a:effectLst/>
                        </a:rPr>
                        <a:t>A272 Westbound Wilderness Lane Site</a:t>
                      </a:r>
                      <a:endParaRPr lang="en-GB" sz="1100" dirty="0">
                        <a:effectLst/>
                        <a:latin typeface="Calibri"/>
                        <a:ea typeface="Calibri"/>
                        <a:cs typeface="Times New Roman"/>
                      </a:endParaRPr>
                    </a:p>
                  </a:txBody>
                  <a:tcPr marL="68580" marR="68580" marT="0" marB="0" anchor="b">
                    <a:solidFill>
                      <a:srgbClr val="0070C0"/>
                    </a:solidFill>
                  </a:tcPr>
                </a:tc>
                <a:extLst>
                  <a:ext uri="{0D108BD9-81ED-4DB2-BD59-A6C34878D82A}">
                    <a16:rowId xmlns:a16="http://schemas.microsoft.com/office/drawing/2014/main" val="10000"/>
                  </a:ext>
                </a:extLst>
              </a:tr>
              <a:tr h="228600">
                <a:tc vMerge="1">
                  <a:txBody>
                    <a:bodyPr/>
                    <a:lstStyle/>
                    <a:p>
                      <a:pPr>
                        <a:lnSpc>
                          <a:spcPct val="115000"/>
                        </a:lnSpc>
                        <a:spcAft>
                          <a:spcPts val="0"/>
                        </a:spcAft>
                      </a:pPr>
                      <a:endParaRPr lang="en-GB" sz="1100" dirty="0">
                        <a:effectLst/>
                        <a:latin typeface="Calibri"/>
                        <a:ea typeface="Calibri"/>
                        <a:cs typeface="Times New Roman"/>
                      </a:endParaRPr>
                    </a:p>
                  </a:txBody>
                  <a:tcPr marL="68580" marR="68580" marT="0" marB="0" anchor="b">
                    <a:solidFill>
                      <a:srgbClr val="0070C0"/>
                    </a:solidFill>
                  </a:tcPr>
                </a:tc>
                <a:tc>
                  <a:txBody>
                    <a:bodyPr/>
                    <a:lstStyle/>
                    <a:p>
                      <a:pPr algn="ctr">
                        <a:lnSpc>
                          <a:spcPct val="115000"/>
                        </a:lnSpc>
                        <a:spcAft>
                          <a:spcPts val="0"/>
                        </a:spcAft>
                      </a:pPr>
                      <a:r>
                        <a:rPr lang="en-GB" sz="1400" b="1" baseline="0" dirty="0">
                          <a:solidFill>
                            <a:schemeClr val="tx1"/>
                          </a:solidFill>
                          <a:effectLst/>
                          <a:latin typeface="Calibri"/>
                          <a:ea typeface="Calibri"/>
                          <a:cs typeface="Times New Roman"/>
                        </a:rPr>
                        <a:t>A272 Eastbound St Mark’s Church Site</a:t>
                      </a:r>
                      <a:endParaRPr lang="en-GB" sz="1400" b="1" dirty="0">
                        <a:solidFill>
                          <a:schemeClr val="tx1"/>
                        </a:solidFill>
                        <a:effectLst/>
                        <a:latin typeface="Calibri"/>
                        <a:ea typeface="Calibri"/>
                        <a:cs typeface="Times New Roman"/>
                      </a:endParaRPr>
                    </a:p>
                  </a:txBody>
                  <a:tcPr marL="68580" marR="68580" marT="0" marB="0" anchor="b">
                    <a:solidFill>
                      <a:srgbClr val="0070C0"/>
                    </a:solidFill>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69389857"/>
              </p:ext>
            </p:extLst>
          </p:nvPr>
        </p:nvGraphicFramePr>
        <p:xfrm>
          <a:off x="1194003" y="1187389"/>
          <a:ext cx="6192688" cy="1858330"/>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tblGrid>
              <a:tr h="0">
                <a:tc>
                  <a:txBody>
                    <a:bodyPr/>
                    <a:lstStyle/>
                    <a:p>
                      <a:pPr>
                        <a:lnSpc>
                          <a:spcPct val="115000"/>
                        </a:lnSpc>
                        <a:spcAft>
                          <a:spcPts val="0"/>
                        </a:spcAft>
                      </a:pPr>
                      <a:r>
                        <a:rPr lang="en-GB" sz="1400" dirty="0">
                          <a:effectLst/>
                          <a:latin typeface="Calibri"/>
                          <a:ea typeface="Calibri"/>
                          <a:cs typeface="Times New Roman"/>
                        </a:rPr>
                        <a:t>A272</a:t>
                      </a:r>
                    </a:p>
                  </a:txBody>
                  <a:tcPr marL="68580" marR="68580" marT="71755" marB="71755" anchor="ctr">
                    <a:solidFill>
                      <a:srgbClr val="0070C0"/>
                    </a:solidFill>
                  </a:tcPr>
                </a:tc>
                <a:tc>
                  <a:txBody>
                    <a:bodyPr/>
                    <a:lstStyle/>
                    <a:p>
                      <a:pPr algn="ctr">
                        <a:lnSpc>
                          <a:spcPct val="115000"/>
                        </a:lnSpc>
                        <a:spcAft>
                          <a:spcPts val="0"/>
                        </a:spcAft>
                      </a:pPr>
                      <a:r>
                        <a:rPr lang="en-GB" sz="1400" dirty="0">
                          <a:effectLst/>
                          <a:latin typeface="Calibri"/>
                          <a:ea typeface="Calibri"/>
                          <a:cs typeface="Times New Roman"/>
                        </a:rPr>
                        <a:t>Total Vehicles</a:t>
                      </a:r>
                    </a:p>
                  </a:txBody>
                  <a:tcPr marL="68580" marR="68580" marT="71755" marB="71755" anchor="ctr">
                    <a:solidFill>
                      <a:srgbClr val="0070C0"/>
                    </a:solidFill>
                  </a:tcPr>
                </a:tc>
                <a:tc>
                  <a:txBody>
                    <a:bodyPr/>
                    <a:lstStyle/>
                    <a:p>
                      <a:pPr>
                        <a:lnSpc>
                          <a:spcPct val="115000"/>
                        </a:lnSpc>
                        <a:spcAft>
                          <a:spcPts val="0"/>
                        </a:spcAft>
                      </a:pPr>
                      <a:r>
                        <a:rPr lang="en-GB" sz="1400" dirty="0">
                          <a:effectLst/>
                          <a:latin typeface="Calibri"/>
                          <a:ea typeface="Calibri"/>
                          <a:cs typeface="Times New Roman"/>
                        </a:rPr>
                        <a:t>30 + mph</a:t>
                      </a:r>
                    </a:p>
                  </a:txBody>
                  <a:tcPr marL="68580" marR="68580" marT="71755" marB="71755" anchor="ctr">
                    <a:solidFill>
                      <a:srgbClr val="0070C0"/>
                    </a:solidFill>
                  </a:tcPr>
                </a:tc>
                <a:tc>
                  <a:txBody>
                    <a:bodyPr/>
                    <a:lstStyle/>
                    <a:p>
                      <a:pPr>
                        <a:lnSpc>
                          <a:spcPct val="115000"/>
                        </a:lnSpc>
                        <a:spcAft>
                          <a:spcPts val="0"/>
                        </a:spcAft>
                      </a:pPr>
                      <a:r>
                        <a:rPr lang="en-GB" sz="1400" dirty="0">
                          <a:effectLst/>
                          <a:latin typeface="+mn-lt"/>
                          <a:ea typeface="+mn-ea"/>
                          <a:cs typeface="+mn-cs"/>
                        </a:rPr>
                        <a:t>35</a:t>
                      </a:r>
                      <a:r>
                        <a:rPr lang="en-GB" sz="1400" baseline="0" dirty="0">
                          <a:effectLst/>
                          <a:latin typeface="+mn-lt"/>
                          <a:ea typeface="+mn-ea"/>
                          <a:cs typeface="+mn-cs"/>
                        </a:rPr>
                        <a:t> + mph</a:t>
                      </a:r>
                      <a:endParaRPr lang="en-GB" sz="1100" dirty="0">
                        <a:effectLst/>
                        <a:latin typeface="Calibri"/>
                        <a:ea typeface="Calibri"/>
                        <a:cs typeface="Times New Roman"/>
                      </a:endParaRPr>
                    </a:p>
                  </a:txBody>
                  <a:tcPr marL="68580" marR="68580" marT="71755" marB="71755" anchor="ctr">
                    <a:solidFill>
                      <a:srgbClr val="0070C0"/>
                    </a:solidFill>
                  </a:tcPr>
                </a:tc>
                <a:tc>
                  <a:txBody>
                    <a:bodyPr/>
                    <a:lstStyle/>
                    <a:p>
                      <a:pPr algn="ctr">
                        <a:lnSpc>
                          <a:spcPct val="115000"/>
                        </a:lnSpc>
                        <a:spcAft>
                          <a:spcPts val="0"/>
                        </a:spcAft>
                      </a:pPr>
                      <a:r>
                        <a:rPr lang="en-GB" sz="1400" dirty="0">
                          <a:effectLst/>
                          <a:latin typeface="+mn-lt"/>
                          <a:ea typeface="+mn-ea"/>
                          <a:cs typeface="+mn-cs"/>
                        </a:rPr>
                        <a:t>40</a:t>
                      </a:r>
                      <a:r>
                        <a:rPr lang="en-GB" sz="1400" baseline="0" dirty="0">
                          <a:effectLst/>
                          <a:latin typeface="+mn-lt"/>
                          <a:ea typeface="+mn-ea"/>
                          <a:cs typeface="+mn-cs"/>
                        </a:rPr>
                        <a:t> + mph</a:t>
                      </a:r>
                      <a:endParaRPr lang="en-GB" sz="1100" dirty="0">
                        <a:effectLst/>
                        <a:latin typeface="Calibri"/>
                        <a:ea typeface="Calibri"/>
                        <a:cs typeface="Times New Roman"/>
                      </a:endParaRPr>
                    </a:p>
                  </a:txBody>
                  <a:tcPr marL="68580" marR="68580" marT="71755" marB="71755" anchor="ctr">
                    <a:solidFill>
                      <a:srgbClr val="0070C0"/>
                    </a:solidFill>
                  </a:tcPr>
                </a:tc>
                <a:extLst>
                  <a:ext uri="{0D108BD9-81ED-4DB2-BD59-A6C34878D82A}">
                    <a16:rowId xmlns:a16="http://schemas.microsoft.com/office/drawing/2014/main" val="10000"/>
                  </a:ext>
                </a:extLst>
              </a:tr>
              <a:tr h="0">
                <a:tc>
                  <a:txBody>
                    <a:bodyPr/>
                    <a:lstStyle/>
                    <a:p>
                      <a:pPr>
                        <a:lnSpc>
                          <a:spcPct val="115000"/>
                        </a:lnSpc>
                        <a:spcAft>
                          <a:spcPts val="0"/>
                        </a:spcAft>
                      </a:pPr>
                      <a:r>
                        <a:rPr lang="en-GB" sz="1100" dirty="0">
                          <a:effectLst/>
                          <a:latin typeface="Calibri"/>
                          <a:ea typeface="Calibri"/>
                          <a:cs typeface="Times New Roman"/>
                        </a:rPr>
                        <a:t>Westbound 06.00 to 09.00</a:t>
                      </a:r>
                    </a:p>
                  </a:txBody>
                  <a:tcPr marL="68580" marR="68580" marT="71755" marB="71755" anchor="ctr">
                    <a:solidFill>
                      <a:srgbClr val="0070C0"/>
                    </a:solidFill>
                  </a:tcPr>
                </a:tc>
                <a:tc>
                  <a:txBody>
                    <a:bodyPr/>
                    <a:lstStyle/>
                    <a:p>
                      <a:pPr algn="ctr">
                        <a:lnSpc>
                          <a:spcPct val="115000"/>
                        </a:lnSpc>
                        <a:spcAft>
                          <a:spcPts val="0"/>
                        </a:spcAft>
                      </a:pPr>
                      <a:r>
                        <a:rPr lang="en-GB" sz="1400" dirty="0">
                          <a:effectLst/>
                          <a:latin typeface="+mj-lt"/>
                          <a:ea typeface="Calibri"/>
                          <a:cs typeface="Times New Roman"/>
                        </a:rPr>
                        <a:t>57,589</a:t>
                      </a:r>
                    </a:p>
                  </a:txBody>
                  <a:tcPr marL="68580" marR="68580" marT="71755" marB="71755" anchor="ctr"/>
                </a:tc>
                <a:tc>
                  <a:txBody>
                    <a:bodyPr/>
                    <a:lstStyle/>
                    <a:p>
                      <a:pPr algn="ctr">
                        <a:lnSpc>
                          <a:spcPct val="115000"/>
                        </a:lnSpc>
                        <a:spcAft>
                          <a:spcPts val="0"/>
                        </a:spcAft>
                      </a:pPr>
                      <a:r>
                        <a:rPr lang="en-GB" sz="1400" dirty="0">
                          <a:effectLst/>
                          <a:latin typeface="+mj-lt"/>
                          <a:ea typeface="Calibri"/>
                          <a:cs typeface="Times New Roman"/>
                        </a:rPr>
                        <a:t>63.26%</a:t>
                      </a:r>
                    </a:p>
                  </a:txBody>
                  <a:tcPr marL="68580" marR="68580" marT="71755" marB="71755" anchor="ctr"/>
                </a:tc>
                <a:tc>
                  <a:txBody>
                    <a:bodyPr/>
                    <a:lstStyle/>
                    <a:p>
                      <a:pPr algn="ctr">
                        <a:lnSpc>
                          <a:spcPct val="115000"/>
                        </a:lnSpc>
                        <a:spcAft>
                          <a:spcPts val="0"/>
                        </a:spcAft>
                      </a:pPr>
                      <a:r>
                        <a:rPr lang="en-GB" sz="1400" dirty="0">
                          <a:effectLst/>
                          <a:latin typeface="+mj-lt"/>
                          <a:ea typeface="Calibri"/>
                          <a:cs typeface="Times New Roman"/>
                        </a:rPr>
                        <a:t>35.07%</a:t>
                      </a:r>
                    </a:p>
                  </a:txBody>
                  <a:tcPr marL="68580" marR="68580" marT="71755" marB="71755" anchor="ctr"/>
                </a:tc>
                <a:tc>
                  <a:txBody>
                    <a:bodyPr/>
                    <a:lstStyle/>
                    <a:p>
                      <a:pPr algn="ctr"/>
                      <a:r>
                        <a:rPr lang="en-GB" sz="1400" dirty="0">
                          <a:latin typeface="+mj-lt"/>
                        </a:rPr>
                        <a:t>14.03%</a:t>
                      </a:r>
                    </a:p>
                  </a:txBody>
                  <a:tcPr marL="68580" marR="68580" marT="71755" marB="71755" anchor="ctr"/>
                </a:tc>
                <a:extLst>
                  <a:ext uri="{0D108BD9-81ED-4DB2-BD59-A6C34878D82A}">
                    <a16:rowId xmlns:a16="http://schemas.microsoft.com/office/drawing/2014/main" val="10001"/>
                  </a:ext>
                </a:extLst>
              </a:tr>
              <a:tr h="0">
                <a:tc>
                  <a:txBody>
                    <a:bodyPr/>
                    <a:lstStyle/>
                    <a:p>
                      <a:pPr>
                        <a:lnSpc>
                          <a:spcPct val="115000"/>
                        </a:lnSpc>
                        <a:spcAft>
                          <a:spcPts val="0"/>
                        </a:spcAft>
                      </a:pPr>
                      <a:r>
                        <a:rPr lang="en-GB" sz="1100" dirty="0">
                          <a:effectLst/>
                          <a:latin typeface="Calibri"/>
                          <a:ea typeface="Calibri"/>
                          <a:cs typeface="Times New Roman"/>
                        </a:rPr>
                        <a:t>Westbound 18.00 to 21.00</a:t>
                      </a:r>
                    </a:p>
                  </a:txBody>
                  <a:tcPr marL="68580" marR="68580" marT="17780" marB="17780" anchor="ctr">
                    <a:solidFill>
                      <a:srgbClr val="0070C0"/>
                    </a:solidFill>
                  </a:tcPr>
                </a:tc>
                <a:tc>
                  <a:txBody>
                    <a:bodyPr/>
                    <a:lstStyle/>
                    <a:p>
                      <a:pPr algn="ctr">
                        <a:lnSpc>
                          <a:spcPct val="115000"/>
                        </a:lnSpc>
                        <a:spcAft>
                          <a:spcPts val="0"/>
                        </a:spcAft>
                      </a:pPr>
                      <a:r>
                        <a:rPr lang="en-GB" sz="1400" dirty="0">
                          <a:effectLst/>
                          <a:latin typeface="+mj-lt"/>
                          <a:ea typeface="Calibri"/>
                          <a:cs typeface="Times New Roman"/>
                        </a:rPr>
                        <a:t>30,848</a:t>
                      </a:r>
                    </a:p>
                  </a:txBody>
                  <a:tcPr marL="68580" marR="68580" marT="17780" marB="17780" anchor="ctr"/>
                </a:tc>
                <a:tc>
                  <a:txBody>
                    <a:bodyPr/>
                    <a:lstStyle/>
                    <a:p>
                      <a:pPr algn="ctr">
                        <a:lnSpc>
                          <a:spcPct val="115000"/>
                        </a:lnSpc>
                        <a:spcAft>
                          <a:spcPts val="0"/>
                        </a:spcAft>
                      </a:pPr>
                      <a:r>
                        <a:rPr lang="en-GB" sz="1400" dirty="0">
                          <a:effectLst/>
                          <a:latin typeface="+mj-lt"/>
                          <a:ea typeface="Calibri"/>
                          <a:cs typeface="Times New Roman"/>
                        </a:rPr>
                        <a:t>69.80%</a:t>
                      </a:r>
                    </a:p>
                  </a:txBody>
                  <a:tcPr marL="68580" marR="68580" marT="17780" marB="17780" anchor="ctr"/>
                </a:tc>
                <a:tc>
                  <a:txBody>
                    <a:bodyPr/>
                    <a:lstStyle/>
                    <a:p>
                      <a:pPr algn="ctr"/>
                      <a:r>
                        <a:rPr lang="en-GB" sz="1400" dirty="0">
                          <a:latin typeface="+mj-lt"/>
                        </a:rPr>
                        <a:t>39.54%</a:t>
                      </a:r>
                    </a:p>
                  </a:txBody>
                  <a:tcPr marL="68580" marR="68580" marT="17780" marB="17780" anchor="ctr"/>
                </a:tc>
                <a:tc>
                  <a:txBody>
                    <a:bodyPr/>
                    <a:lstStyle/>
                    <a:p>
                      <a:pPr algn="ctr"/>
                      <a:r>
                        <a:rPr lang="en-GB" sz="1400" dirty="0">
                          <a:latin typeface="+mj-lt"/>
                        </a:rPr>
                        <a:t>15.18%</a:t>
                      </a:r>
                    </a:p>
                  </a:txBody>
                  <a:tcPr marL="68580" marR="68580" marT="17780" marB="17780" anchor="ctr"/>
                </a:tc>
                <a:extLst>
                  <a:ext uri="{0D108BD9-81ED-4DB2-BD59-A6C34878D82A}">
                    <a16:rowId xmlns:a16="http://schemas.microsoft.com/office/drawing/2014/main" val="10002"/>
                  </a:ext>
                </a:extLst>
              </a:tr>
              <a:tr h="0">
                <a:tc>
                  <a:txBody>
                    <a:bodyPr/>
                    <a:lstStyle/>
                    <a:p>
                      <a:pPr>
                        <a:lnSpc>
                          <a:spcPct val="115000"/>
                        </a:lnSpc>
                        <a:spcAft>
                          <a:spcPts val="0"/>
                        </a:spcAft>
                      </a:pPr>
                      <a:endParaRPr lang="en-GB" sz="1100" dirty="0">
                        <a:effectLst/>
                        <a:latin typeface="Calibri"/>
                        <a:ea typeface="Calibri"/>
                        <a:cs typeface="Times New Roman"/>
                      </a:endParaRPr>
                    </a:p>
                  </a:txBody>
                  <a:tcPr marL="68580" marR="68580" marT="17780" marB="17780" anchor="ctr">
                    <a:solidFill>
                      <a:srgbClr val="0070C0"/>
                    </a:solidFill>
                  </a:tcPr>
                </a:tc>
                <a:tc>
                  <a:txBody>
                    <a:bodyPr/>
                    <a:lstStyle/>
                    <a:p>
                      <a:pPr>
                        <a:lnSpc>
                          <a:spcPct val="115000"/>
                        </a:lnSpc>
                        <a:spcAft>
                          <a:spcPts val="0"/>
                        </a:spcAft>
                      </a:pPr>
                      <a:endParaRPr lang="en-GB" sz="1100">
                        <a:effectLst/>
                        <a:latin typeface="Calibri"/>
                        <a:ea typeface="Calibri"/>
                        <a:cs typeface="Times New Roman"/>
                      </a:endParaRPr>
                    </a:p>
                  </a:txBody>
                  <a:tcPr marL="68580" marR="68580" marT="17780" marB="17780" anchor="ctr"/>
                </a:tc>
                <a:tc>
                  <a:txBody>
                    <a:bodyPr/>
                    <a:lstStyle/>
                    <a:p>
                      <a:pPr>
                        <a:lnSpc>
                          <a:spcPct val="115000"/>
                        </a:lnSpc>
                        <a:spcAft>
                          <a:spcPts val="0"/>
                        </a:spcAft>
                      </a:pPr>
                      <a:endParaRPr lang="en-GB" sz="1100">
                        <a:effectLst/>
                        <a:latin typeface="Calibri"/>
                        <a:ea typeface="Calibri"/>
                        <a:cs typeface="Times New Roman"/>
                      </a:endParaRPr>
                    </a:p>
                  </a:txBody>
                  <a:tcPr marL="68580" marR="68580" marT="17780" marB="17780" anchor="ctr"/>
                </a:tc>
                <a:tc>
                  <a:txBody>
                    <a:bodyPr/>
                    <a:lstStyle/>
                    <a:p>
                      <a:endParaRPr lang="en-GB"/>
                    </a:p>
                  </a:txBody>
                  <a:tcPr marL="68580" marR="68580" marT="17780" marB="17780" anchor="ctr"/>
                </a:tc>
                <a:tc>
                  <a:txBody>
                    <a:bodyPr/>
                    <a:lstStyle/>
                    <a:p>
                      <a:endParaRPr lang="en-GB" dirty="0"/>
                    </a:p>
                  </a:txBody>
                  <a:tcPr marL="68580" marR="68580" marT="17780" marB="17780" anchor="ctr"/>
                </a:tc>
                <a:extLst>
                  <a:ext uri="{0D108BD9-81ED-4DB2-BD59-A6C34878D82A}">
                    <a16:rowId xmlns:a16="http://schemas.microsoft.com/office/drawing/2014/main" val="10003"/>
                  </a:ext>
                </a:extLst>
              </a:tr>
              <a:tr h="0">
                <a:tc>
                  <a:txBody>
                    <a:bodyPr/>
                    <a:lstStyle/>
                    <a:p>
                      <a:pPr>
                        <a:lnSpc>
                          <a:spcPct val="115000"/>
                        </a:lnSpc>
                        <a:spcAft>
                          <a:spcPts val="0"/>
                        </a:spcAft>
                      </a:pPr>
                      <a:r>
                        <a:rPr lang="en-GB" sz="1100" dirty="0">
                          <a:effectLst/>
                          <a:latin typeface="Calibri"/>
                          <a:ea typeface="Calibri"/>
                          <a:cs typeface="Times New Roman"/>
                        </a:rPr>
                        <a:t>Eastbound  06.00 to 09.00</a:t>
                      </a:r>
                    </a:p>
                  </a:txBody>
                  <a:tcPr marL="68580" marR="68580" marT="17780" marB="17780" anchor="ctr">
                    <a:solidFill>
                      <a:srgbClr val="0070C0"/>
                    </a:solidFill>
                  </a:tcPr>
                </a:tc>
                <a:tc>
                  <a:txBody>
                    <a:bodyPr/>
                    <a:lstStyle/>
                    <a:p>
                      <a:pPr algn="ctr">
                        <a:lnSpc>
                          <a:spcPct val="115000"/>
                        </a:lnSpc>
                        <a:spcAft>
                          <a:spcPts val="0"/>
                        </a:spcAft>
                      </a:pPr>
                      <a:r>
                        <a:rPr lang="en-GB" sz="1400" dirty="0">
                          <a:effectLst/>
                          <a:latin typeface="+mj-lt"/>
                          <a:ea typeface="Calibri"/>
                          <a:cs typeface="Times New Roman"/>
                        </a:rPr>
                        <a:t>56,451</a:t>
                      </a:r>
                    </a:p>
                  </a:txBody>
                  <a:tcPr marL="68580" marR="68580" marT="17780" marB="17780" anchor="ctr"/>
                </a:tc>
                <a:tc>
                  <a:txBody>
                    <a:bodyPr/>
                    <a:lstStyle/>
                    <a:p>
                      <a:pPr algn="ctr">
                        <a:lnSpc>
                          <a:spcPct val="115000"/>
                        </a:lnSpc>
                        <a:spcAft>
                          <a:spcPts val="0"/>
                        </a:spcAft>
                      </a:pPr>
                      <a:r>
                        <a:rPr lang="en-GB" sz="1400" dirty="0">
                          <a:effectLst/>
                          <a:latin typeface="+mj-lt"/>
                          <a:ea typeface="Calibri"/>
                          <a:cs typeface="Times New Roman"/>
                        </a:rPr>
                        <a:t>64.81%</a:t>
                      </a:r>
                    </a:p>
                  </a:txBody>
                  <a:tcPr marL="68580" marR="68580" marT="17780" marB="17780" anchor="ctr"/>
                </a:tc>
                <a:tc>
                  <a:txBody>
                    <a:bodyPr/>
                    <a:lstStyle/>
                    <a:p>
                      <a:pPr algn="ctr"/>
                      <a:r>
                        <a:rPr lang="en-GB" sz="1400" dirty="0">
                          <a:latin typeface="+mj-lt"/>
                        </a:rPr>
                        <a:t>40.48%</a:t>
                      </a:r>
                    </a:p>
                  </a:txBody>
                  <a:tcPr marL="68580" marR="68580" marT="17780" marB="17780" anchor="ctr"/>
                </a:tc>
                <a:tc>
                  <a:txBody>
                    <a:bodyPr/>
                    <a:lstStyle/>
                    <a:p>
                      <a:pPr algn="ctr"/>
                      <a:r>
                        <a:rPr lang="en-GB" sz="1400" dirty="0">
                          <a:latin typeface="+mj-lt"/>
                        </a:rPr>
                        <a:t>18.71%</a:t>
                      </a:r>
                    </a:p>
                  </a:txBody>
                  <a:tcPr marL="68580" marR="68580" marT="17780" marB="17780" anchor="ctr"/>
                </a:tc>
                <a:extLst>
                  <a:ext uri="{0D108BD9-81ED-4DB2-BD59-A6C34878D82A}">
                    <a16:rowId xmlns:a16="http://schemas.microsoft.com/office/drawing/2014/main" val="10004"/>
                  </a:ext>
                </a:extLst>
              </a:tr>
              <a:tr h="0">
                <a:tc>
                  <a:txBody>
                    <a:bodyPr/>
                    <a:lstStyle/>
                    <a:p>
                      <a:pPr>
                        <a:lnSpc>
                          <a:spcPct val="115000"/>
                        </a:lnSpc>
                        <a:spcAft>
                          <a:spcPts val="0"/>
                        </a:spcAft>
                      </a:pPr>
                      <a:r>
                        <a:rPr lang="en-GB" sz="1100" dirty="0">
                          <a:effectLst/>
                          <a:latin typeface="Calibri"/>
                          <a:ea typeface="Calibri"/>
                          <a:cs typeface="Times New Roman"/>
                        </a:rPr>
                        <a:t>Eastbound 18.00 to 21.00</a:t>
                      </a:r>
                    </a:p>
                  </a:txBody>
                  <a:tcPr marL="68580" marR="68580" marT="17780" marB="17780" anchor="ctr">
                    <a:solidFill>
                      <a:srgbClr val="0070C0"/>
                    </a:solidFill>
                  </a:tcPr>
                </a:tc>
                <a:tc>
                  <a:txBody>
                    <a:bodyPr/>
                    <a:lstStyle/>
                    <a:p>
                      <a:pPr algn="ctr">
                        <a:lnSpc>
                          <a:spcPct val="115000"/>
                        </a:lnSpc>
                        <a:spcAft>
                          <a:spcPts val="0"/>
                        </a:spcAft>
                      </a:pPr>
                      <a:r>
                        <a:rPr lang="en-GB" sz="1400" dirty="0">
                          <a:effectLst/>
                          <a:latin typeface="+mj-lt"/>
                          <a:ea typeface="Calibri"/>
                          <a:cs typeface="Times New Roman"/>
                        </a:rPr>
                        <a:t>65,955</a:t>
                      </a:r>
                    </a:p>
                  </a:txBody>
                  <a:tcPr marL="68580" marR="68580" marT="17780" marB="17780" anchor="ctr"/>
                </a:tc>
                <a:tc>
                  <a:txBody>
                    <a:bodyPr/>
                    <a:lstStyle/>
                    <a:p>
                      <a:pPr algn="ctr">
                        <a:lnSpc>
                          <a:spcPct val="115000"/>
                        </a:lnSpc>
                        <a:spcAft>
                          <a:spcPts val="0"/>
                        </a:spcAft>
                      </a:pPr>
                      <a:r>
                        <a:rPr lang="en-GB" sz="1400" dirty="0">
                          <a:effectLst/>
                          <a:latin typeface="+mj-lt"/>
                          <a:ea typeface="Calibri"/>
                          <a:cs typeface="Times New Roman"/>
                        </a:rPr>
                        <a:t>65.99%</a:t>
                      </a:r>
                    </a:p>
                  </a:txBody>
                  <a:tcPr marL="68580" marR="68580" marT="17780" marB="17780" anchor="ctr"/>
                </a:tc>
                <a:tc>
                  <a:txBody>
                    <a:bodyPr/>
                    <a:lstStyle/>
                    <a:p>
                      <a:pPr algn="ctr"/>
                      <a:r>
                        <a:rPr lang="en-GB" sz="1400" dirty="0">
                          <a:latin typeface="+mj-lt"/>
                        </a:rPr>
                        <a:t>39.68%</a:t>
                      </a:r>
                    </a:p>
                  </a:txBody>
                  <a:tcPr marL="68580" marR="68580" marT="17780" marB="17780" anchor="ctr"/>
                </a:tc>
                <a:tc>
                  <a:txBody>
                    <a:bodyPr/>
                    <a:lstStyle/>
                    <a:p>
                      <a:pPr algn="ctr"/>
                      <a:r>
                        <a:rPr lang="en-GB" sz="1400" dirty="0">
                          <a:latin typeface="+mj-lt"/>
                        </a:rPr>
                        <a:t>17.41%</a:t>
                      </a:r>
                    </a:p>
                  </a:txBody>
                  <a:tcPr marL="68580" marR="68580" marT="17780" marB="17780" anchor="ctr"/>
                </a:tc>
                <a:extLst>
                  <a:ext uri="{0D108BD9-81ED-4DB2-BD59-A6C34878D82A}">
                    <a16:rowId xmlns:a16="http://schemas.microsoft.com/office/drawing/2014/main" val="10005"/>
                  </a:ext>
                </a:extLst>
              </a:tr>
            </a:tbl>
          </a:graphicData>
        </a:graphic>
      </p:graphicFrame>
      <p:sp>
        <p:nvSpPr>
          <p:cNvPr id="16" name="Rectangle 3"/>
          <p:cNvSpPr>
            <a:spLocks noChangeArrowheads="1"/>
          </p:cNvSpPr>
          <p:nvPr/>
        </p:nvSpPr>
        <p:spPr bwMode="auto">
          <a:xfrm>
            <a:off x="1638300" y="2895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19685297"/>
              </p:ext>
            </p:extLst>
          </p:nvPr>
        </p:nvGraphicFramePr>
        <p:xfrm>
          <a:off x="1187624" y="3429000"/>
          <a:ext cx="6192688" cy="476314"/>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158942">
                <a:tc rowSpan="2">
                  <a:txBody>
                    <a:bodyPr/>
                    <a:lstStyle/>
                    <a:p>
                      <a:pPr algn="ctr">
                        <a:lnSpc>
                          <a:spcPct val="115000"/>
                        </a:lnSpc>
                        <a:spcAft>
                          <a:spcPts val="0"/>
                        </a:spcAft>
                      </a:pPr>
                      <a:r>
                        <a:rPr lang="en-GB" sz="1400" dirty="0">
                          <a:effectLst/>
                          <a:latin typeface="+mj-lt"/>
                        </a:rPr>
                        <a:t>Summary </a:t>
                      </a:r>
                    </a:p>
                    <a:p>
                      <a:pPr algn="ctr">
                        <a:lnSpc>
                          <a:spcPct val="115000"/>
                        </a:lnSpc>
                        <a:spcAft>
                          <a:spcPts val="0"/>
                        </a:spcAft>
                      </a:pPr>
                      <a:r>
                        <a:rPr lang="en-GB" sz="1400" dirty="0">
                          <a:effectLst/>
                          <a:latin typeface="+mj-lt"/>
                          <a:ea typeface="Calibri"/>
                          <a:cs typeface="Times New Roman"/>
                        </a:rPr>
                        <a:t>All Times of Day</a:t>
                      </a:r>
                      <a:endParaRPr lang="en-GB" sz="1100" dirty="0">
                        <a:effectLst/>
                        <a:latin typeface="+mj-lt"/>
                        <a:ea typeface="Calibri"/>
                        <a:cs typeface="Times New Roman"/>
                      </a:endParaRPr>
                    </a:p>
                  </a:txBody>
                  <a:tcPr marL="68580" marR="68580" marT="0" marB="0" anchor="ctr">
                    <a:solidFill>
                      <a:srgbClr val="0070C0"/>
                    </a:solidFill>
                  </a:tcPr>
                </a:tc>
                <a:tc>
                  <a:txBody>
                    <a:bodyPr/>
                    <a:lstStyle/>
                    <a:p>
                      <a:pPr algn="ctr">
                        <a:lnSpc>
                          <a:spcPct val="115000"/>
                        </a:lnSpc>
                        <a:spcAft>
                          <a:spcPts val="0"/>
                        </a:spcAft>
                      </a:pPr>
                      <a:r>
                        <a:rPr lang="en-GB" sz="1400" dirty="0">
                          <a:effectLst/>
                        </a:rPr>
                        <a:t>A272 Westbound Wilderness Lane Site</a:t>
                      </a:r>
                      <a:endParaRPr lang="en-GB" sz="1100" dirty="0">
                        <a:effectLst/>
                        <a:latin typeface="Calibri"/>
                        <a:ea typeface="Calibri"/>
                        <a:cs typeface="Times New Roman"/>
                      </a:endParaRPr>
                    </a:p>
                  </a:txBody>
                  <a:tcPr marL="68580" marR="68580" marT="0" marB="0" anchor="b">
                    <a:solidFill>
                      <a:srgbClr val="0070C0"/>
                    </a:solidFill>
                  </a:tcPr>
                </a:tc>
                <a:extLst>
                  <a:ext uri="{0D108BD9-81ED-4DB2-BD59-A6C34878D82A}">
                    <a16:rowId xmlns:a16="http://schemas.microsoft.com/office/drawing/2014/main" val="10000"/>
                  </a:ext>
                </a:extLst>
              </a:tr>
              <a:tr h="228600">
                <a:tc vMerge="1">
                  <a:txBody>
                    <a:bodyPr/>
                    <a:lstStyle/>
                    <a:p>
                      <a:pPr>
                        <a:lnSpc>
                          <a:spcPct val="115000"/>
                        </a:lnSpc>
                        <a:spcAft>
                          <a:spcPts val="0"/>
                        </a:spcAft>
                      </a:pPr>
                      <a:endParaRPr lang="en-GB" sz="1100" dirty="0">
                        <a:effectLst/>
                        <a:latin typeface="Calibri"/>
                        <a:ea typeface="Calibri"/>
                        <a:cs typeface="Times New Roman"/>
                      </a:endParaRPr>
                    </a:p>
                  </a:txBody>
                  <a:tcPr marL="68580" marR="68580" marT="0" marB="0" anchor="b">
                    <a:solidFill>
                      <a:srgbClr val="0070C0"/>
                    </a:solidFill>
                  </a:tcPr>
                </a:tc>
                <a:tc>
                  <a:txBody>
                    <a:bodyPr/>
                    <a:lstStyle/>
                    <a:p>
                      <a:pPr algn="ctr">
                        <a:lnSpc>
                          <a:spcPct val="115000"/>
                        </a:lnSpc>
                        <a:spcAft>
                          <a:spcPts val="0"/>
                        </a:spcAft>
                      </a:pPr>
                      <a:r>
                        <a:rPr lang="en-GB" sz="1400" b="1" baseline="0" dirty="0">
                          <a:solidFill>
                            <a:schemeClr val="tx1"/>
                          </a:solidFill>
                          <a:effectLst/>
                          <a:latin typeface="Calibri"/>
                          <a:ea typeface="Calibri"/>
                          <a:cs typeface="Times New Roman"/>
                        </a:rPr>
                        <a:t>A272 Eastbound St Mark’s Church Site</a:t>
                      </a:r>
                      <a:endParaRPr lang="en-GB" sz="1400" b="1" dirty="0">
                        <a:solidFill>
                          <a:schemeClr val="tx1"/>
                        </a:solidFill>
                        <a:effectLst/>
                        <a:latin typeface="Calibri"/>
                        <a:ea typeface="Calibri"/>
                        <a:cs typeface="Times New Roman"/>
                      </a:endParaRPr>
                    </a:p>
                  </a:txBody>
                  <a:tcPr marL="68580" marR="68580" marT="0" marB="0" anchor="b">
                    <a:solidFill>
                      <a:srgbClr val="0070C0"/>
                    </a:solidFill>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610303977"/>
              </p:ext>
            </p:extLst>
          </p:nvPr>
        </p:nvGraphicFramePr>
        <p:xfrm>
          <a:off x="1187624" y="3933056"/>
          <a:ext cx="6192688" cy="1325310"/>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tblGrid>
              <a:tr h="0">
                <a:tc>
                  <a:txBody>
                    <a:bodyPr/>
                    <a:lstStyle/>
                    <a:p>
                      <a:pPr>
                        <a:lnSpc>
                          <a:spcPct val="115000"/>
                        </a:lnSpc>
                        <a:spcAft>
                          <a:spcPts val="0"/>
                        </a:spcAft>
                      </a:pPr>
                      <a:r>
                        <a:rPr lang="en-GB" sz="1400" dirty="0">
                          <a:effectLst/>
                          <a:latin typeface="Calibri"/>
                          <a:ea typeface="Calibri"/>
                          <a:cs typeface="Times New Roman"/>
                        </a:rPr>
                        <a:t>A272</a:t>
                      </a:r>
                    </a:p>
                  </a:txBody>
                  <a:tcPr marL="68580" marR="68580" marT="71755" marB="71755" anchor="ctr">
                    <a:solidFill>
                      <a:srgbClr val="0070C0"/>
                    </a:solidFill>
                  </a:tcPr>
                </a:tc>
                <a:tc>
                  <a:txBody>
                    <a:bodyPr/>
                    <a:lstStyle/>
                    <a:p>
                      <a:pPr algn="ctr">
                        <a:lnSpc>
                          <a:spcPct val="115000"/>
                        </a:lnSpc>
                        <a:spcAft>
                          <a:spcPts val="0"/>
                        </a:spcAft>
                      </a:pPr>
                      <a:r>
                        <a:rPr lang="en-GB" sz="1400" dirty="0">
                          <a:effectLst/>
                          <a:latin typeface="Calibri"/>
                          <a:ea typeface="Calibri"/>
                          <a:cs typeface="Times New Roman"/>
                        </a:rPr>
                        <a:t>Total Vehicles</a:t>
                      </a:r>
                    </a:p>
                  </a:txBody>
                  <a:tcPr marL="68580" marR="68580" marT="71755" marB="71755" anchor="ctr">
                    <a:solidFill>
                      <a:srgbClr val="0070C0"/>
                    </a:solidFill>
                  </a:tcPr>
                </a:tc>
                <a:tc>
                  <a:txBody>
                    <a:bodyPr/>
                    <a:lstStyle/>
                    <a:p>
                      <a:pPr>
                        <a:lnSpc>
                          <a:spcPct val="115000"/>
                        </a:lnSpc>
                        <a:spcAft>
                          <a:spcPts val="0"/>
                        </a:spcAft>
                      </a:pPr>
                      <a:r>
                        <a:rPr lang="en-GB" sz="1400" dirty="0">
                          <a:effectLst/>
                          <a:latin typeface="Calibri"/>
                          <a:ea typeface="Calibri"/>
                          <a:cs typeface="Times New Roman"/>
                        </a:rPr>
                        <a:t>30 + mph</a:t>
                      </a:r>
                    </a:p>
                  </a:txBody>
                  <a:tcPr marL="68580" marR="68580" marT="71755" marB="71755" anchor="ctr">
                    <a:solidFill>
                      <a:srgbClr val="0070C0"/>
                    </a:solidFill>
                  </a:tcPr>
                </a:tc>
                <a:tc>
                  <a:txBody>
                    <a:bodyPr/>
                    <a:lstStyle/>
                    <a:p>
                      <a:pPr>
                        <a:lnSpc>
                          <a:spcPct val="115000"/>
                        </a:lnSpc>
                        <a:spcAft>
                          <a:spcPts val="0"/>
                        </a:spcAft>
                      </a:pPr>
                      <a:r>
                        <a:rPr lang="en-GB" sz="1400" dirty="0">
                          <a:effectLst/>
                          <a:latin typeface="+mn-lt"/>
                          <a:ea typeface="+mn-ea"/>
                          <a:cs typeface="+mn-cs"/>
                        </a:rPr>
                        <a:t>35</a:t>
                      </a:r>
                      <a:r>
                        <a:rPr lang="en-GB" sz="1400" baseline="0" dirty="0">
                          <a:effectLst/>
                          <a:latin typeface="+mn-lt"/>
                          <a:ea typeface="+mn-ea"/>
                          <a:cs typeface="+mn-cs"/>
                        </a:rPr>
                        <a:t> + mph</a:t>
                      </a:r>
                      <a:endParaRPr lang="en-GB" sz="1100" dirty="0">
                        <a:effectLst/>
                        <a:latin typeface="Calibri"/>
                        <a:ea typeface="Calibri"/>
                        <a:cs typeface="Times New Roman"/>
                      </a:endParaRPr>
                    </a:p>
                  </a:txBody>
                  <a:tcPr marL="68580" marR="68580" marT="71755" marB="71755" anchor="ctr">
                    <a:solidFill>
                      <a:srgbClr val="0070C0"/>
                    </a:solidFill>
                  </a:tcPr>
                </a:tc>
                <a:tc>
                  <a:txBody>
                    <a:bodyPr/>
                    <a:lstStyle/>
                    <a:p>
                      <a:pPr algn="ctr">
                        <a:lnSpc>
                          <a:spcPct val="115000"/>
                        </a:lnSpc>
                        <a:spcAft>
                          <a:spcPts val="0"/>
                        </a:spcAft>
                      </a:pPr>
                      <a:r>
                        <a:rPr lang="en-GB" sz="1400" dirty="0">
                          <a:effectLst/>
                          <a:latin typeface="+mn-lt"/>
                          <a:ea typeface="+mn-ea"/>
                          <a:cs typeface="+mn-cs"/>
                        </a:rPr>
                        <a:t>40</a:t>
                      </a:r>
                      <a:r>
                        <a:rPr lang="en-GB" sz="1400" baseline="0" dirty="0">
                          <a:effectLst/>
                          <a:latin typeface="+mn-lt"/>
                          <a:ea typeface="+mn-ea"/>
                          <a:cs typeface="+mn-cs"/>
                        </a:rPr>
                        <a:t> + mph</a:t>
                      </a:r>
                      <a:endParaRPr lang="en-GB" sz="1100" dirty="0">
                        <a:effectLst/>
                        <a:latin typeface="Calibri"/>
                        <a:ea typeface="Calibri"/>
                        <a:cs typeface="Times New Roman"/>
                      </a:endParaRPr>
                    </a:p>
                  </a:txBody>
                  <a:tcPr marL="68580" marR="68580" marT="71755" marB="71755" anchor="ctr">
                    <a:solidFill>
                      <a:srgbClr val="0070C0"/>
                    </a:solidFill>
                  </a:tcPr>
                </a:tc>
                <a:extLst>
                  <a:ext uri="{0D108BD9-81ED-4DB2-BD59-A6C34878D82A}">
                    <a16:rowId xmlns:a16="http://schemas.microsoft.com/office/drawing/2014/main" val="10000"/>
                  </a:ext>
                </a:extLst>
              </a:tr>
              <a:tr h="0">
                <a:tc>
                  <a:txBody>
                    <a:bodyPr/>
                    <a:lstStyle/>
                    <a:p>
                      <a:pPr>
                        <a:lnSpc>
                          <a:spcPct val="115000"/>
                        </a:lnSpc>
                        <a:spcAft>
                          <a:spcPts val="0"/>
                        </a:spcAft>
                      </a:pPr>
                      <a:r>
                        <a:rPr lang="en-GB" sz="1100" dirty="0">
                          <a:effectLst/>
                          <a:latin typeface="Calibri"/>
                          <a:ea typeface="Calibri"/>
                          <a:cs typeface="Times New Roman"/>
                        </a:rPr>
                        <a:t>Westbound 00.00 to 24.00</a:t>
                      </a:r>
                    </a:p>
                  </a:txBody>
                  <a:tcPr marL="68580" marR="68580" marT="71755" marB="71755" anchor="ctr">
                    <a:solidFill>
                      <a:srgbClr val="0070C0"/>
                    </a:solidFill>
                  </a:tcPr>
                </a:tc>
                <a:tc>
                  <a:txBody>
                    <a:bodyPr/>
                    <a:lstStyle/>
                    <a:p>
                      <a:pPr algn="ctr">
                        <a:lnSpc>
                          <a:spcPct val="115000"/>
                        </a:lnSpc>
                        <a:spcAft>
                          <a:spcPts val="0"/>
                        </a:spcAft>
                      </a:pPr>
                      <a:r>
                        <a:rPr lang="en-GB" sz="1400" dirty="0">
                          <a:effectLst/>
                          <a:latin typeface="+mj-lt"/>
                          <a:ea typeface="Calibri"/>
                          <a:cs typeface="Times New Roman"/>
                        </a:rPr>
                        <a:t>529,812</a:t>
                      </a:r>
                    </a:p>
                  </a:txBody>
                  <a:tcPr marL="68580" marR="68580" marT="71755" marB="71755" anchor="ctr"/>
                </a:tc>
                <a:tc>
                  <a:txBody>
                    <a:bodyPr/>
                    <a:lstStyle/>
                    <a:p>
                      <a:pPr algn="ctr">
                        <a:lnSpc>
                          <a:spcPct val="115000"/>
                        </a:lnSpc>
                        <a:spcAft>
                          <a:spcPts val="0"/>
                        </a:spcAft>
                      </a:pPr>
                      <a:r>
                        <a:rPr lang="en-GB" sz="1400" dirty="0">
                          <a:effectLst/>
                          <a:latin typeface="+mj-lt"/>
                          <a:ea typeface="Calibri"/>
                          <a:cs typeface="Times New Roman"/>
                        </a:rPr>
                        <a:t>61.83%</a:t>
                      </a:r>
                    </a:p>
                  </a:txBody>
                  <a:tcPr marL="68580" marR="68580" marT="71755" marB="71755" anchor="ctr"/>
                </a:tc>
                <a:tc>
                  <a:txBody>
                    <a:bodyPr/>
                    <a:lstStyle/>
                    <a:p>
                      <a:pPr algn="ctr">
                        <a:lnSpc>
                          <a:spcPct val="115000"/>
                        </a:lnSpc>
                        <a:spcAft>
                          <a:spcPts val="0"/>
                        </a:spcAft>
                      </a:pPr>
                      <a:r>
                        <a:rPr lang="en-GB" sz="1400" dirty="0">
                          <a:effectLst/>
                          <a:latin typeface="+mj-lt"/>
                          <a:ea typeface="Calibri"/>
                          <a:cs typeface="Times New Roman"/>
                        </a:rPr>
                        <a:t>31.84%</a:t>
                      </a:r>
                    </a:p>
                  </a:txBody>
                  <a:tcPr marL="68580" marR="68580" marT="71755" marB="71755" anchor="ctr"/>
                </a:tc>
                <a:tc>
                  <a:txBody>
                    <a:bodyPr/>
                    <a:lstStyle/>
                    <a:p>
                      <a:pPr algn="ctr"/>
                      <a:r>
                        <a:rPr lang="en-GB" sz="1400" dirty="0">
                          <a:latin typeface="+mj-lt"/>
                        </a:rPr>
                        <a:t>11.22%</a:t>
                      </a:r>
                    </a:p>
                  </a:txBody>
                  <a:tcPr marL="68580" marR="68580" marT="71755" marB="71755" anchor="ctr"/>
                </a:tc>
                <a:extLst>
                  <a:ext uri="{0D108BD9-81ED-4DB2-BD59-A6C34878D82A}">
                    <a16:rowId xmlns:a16="http://schemas.microsoft.com/office/drawing/2014/main" val="10001"/>
                  </a:ext>
                </a:extLst>
              </a:tr>
              <a:tr h="0">
                <a:tc>
                  <a:txBody>
                    <a:bodyPr/>
                    <a:lstStyle/>
                    <a:p>
                      <a:pPr>
                        <a:lnSpc>
                          <a:spcPct val="115000"/>
                        </a:lnSpc>
                        <a:spcAft>
                          <a:spcPts val="0"/>
                        </a:spcAft>
                      </a:pPr>
                      <a:endParaRPr lang="en-GB" sz="1100" dirty="0">
                        <a:effectLst/>
                        <a:latin typeface="Calibri"/>
                        <a:ea typeface="Calibri"/>
                        <a:cs typeface="Times New Roman"/>
                      </a:endParaRPr>
                    </a:p>
                  </a:txBody>
                  <a:tcPr marL="68580" marR="68580" marT="17780" marB="17780" anchor="ctr">
                    <a:solidFill>
                      <a:srgbClr val="0070C0"/>
                    </a:solidFill>
                  </a:tcPr>
                </a:tc>
                <a:tc>
                  <a:txBody>
                    <a:bodyPr/>
                    <a:lstStyle/>
                    <a:p>
                      <a:pPr>
                        <a:lnSpc>
                          <a:spcPct val="115000"/>
                        </a:lnSpc>
                        <a:spcAft>
                          <a:spcPts val="0"/>
                        </a:spcAft>
                      </a:pPr>
                      <a:endParaRPr lang="en-GB" sz="1100">
                        <a:effectLst/>
                        <a:latin typeface="Calibri"/>
                        <a:ea typeface="Calibri"/>
                        <a:cs typeface="Times New Roman"/>
                      </a:endParaRPr>
                    </a:p>
                  </a:txBody>
                  <a:tcPr marL="68580" marR="68580" marT="17780" marB="17780" anchor="ctr"/>
                </a:tc>
                <a:tc>
                  <a:txBody>
                    <a:bodyPr/>
                    <a:lstStyle/>
                    <a:p>
                      <a:pPr>
                        <a:lnSpc>
                          <a:spcPct val="115000"/>
                        </a:lnSpc>
                        <a:spcAft>
                          <a:spcPts val="0"/>
                        </a:spcAft>
                      </a:pPr>
                      <a:endParaRPr lang="en-GB" sz="1100" dirty="0">
                        <a:effectLst/>
                        <a:latin typeface="Calibri"/>
                        <a:ea typeface="Calibri"/>
                        <a:cs typeface="Times New Roman"/>
                      </a:endParaRPr>
                    </a:p>
                  </a:txBody>
                  <a:tcPr marL="68580" marR="68580" marT="17780" marB="17780" anchor="ctr"/>
                </a:tc>
                <a:tc>
                  <a:txBody>
                    <a:bodyPr/>
                    <a:lstStyle/>
                    <a:p>
                      <a:endParaRPr lang="en-GB" dirty="0"/>
                    </a:p>
                  </a:txBody>
                  <a:tcPr marL="68580" marR="68580" marT="17780" marB="17780" anchor="ctr"/>
                </a:tc>
                <a:tc>
                  <a:txBody>
                    <a:bodyPr/>
                    <a:lstStyle/>
                    <a:p>
                      <a:endParaRPr lang="en-GB" dirty="0"/>
                    </a:p>
                  </a:txBody>
                  <a:tcPr marL="68580" marR="68580" marT="17780" marB="17780" anchor="ctr"/>
                </a:tc>
                <a:extLst>
                  <a:ext uri="{0D108BD9-81ED-4DB2-BD59-A6C34878D82A}">
                    <a16:rowId xmlns:a16="http://schemas.microsoft.com/office/drawing/2014/main" val="10002"/>
                  </a:ext>
                </a:extLst>
              </a:tr>
              <a:tr h="0">
                <a:tc>
                  <a:txBody>
                    <a:bodyPr/>
                    <a:lstStyle/>
                    <a:p>
                      <a:pPr>
                        <a:lnSpc>
                          <a:spcPct val="115000"/>
                        </a:lnSpc>
                        <a:spcAft>
                          <a:spcPts val="0"/>
                        </a:spcAft>
                      </a:pPr>
                      <a:r>
                        <a:rPr lang="en-GB" sz="1100" dirty="0">
                          <a:effectLst/>
                          <a:latin typeface="Calibri"/>
                          <a:ea typeface="Calibri"/>
                          <a:cs typeface="Times New Roman"/>
                        </a:rPr>
                        <a:t>Eastbound  00.00 to 24.00</a:t>
                      </a:r>
                    </a:p>
                  </a:txBody>
                  <a:tcPr marL="68580" marR="68580" marT="17780" marB="17780" anchor="ctr">
                    <a:solidFill>
                      <a:srgbClr val="0070C0"/>
                    </a:solidFill>
                  </a:tcPr>
                </a:tc>
                <a:tc>
                  <a:txBody>
                    <a:bodyPr/>
                    <a:lstStyle/>
                    <a:p>
                      <a:pPr algn="ctr">
                        <a:lnSpc>
                          <a:spcPct val="115000"/>
                        </a:lnSpc>
                        <a:spcAft>
                          <a:spcPts val="0"/>
                        </a:spcAft>
                      </a:pPr>
                      <a:r>
                        <a:rPr lang="en-GB" sz="1400" dirty="0">
                          <a:effectLst/>
                          <a:latin typeface="+mj-lt"/>
                          <a:ea typeface="Calibri"/>
                          <a:cs typeface="Times New Roman"/>
                        </a:rPr>
                        <a:t>225,491</a:t>
                      </a:r>
                    </a:p>
                  </a:txBody>
                  <a:tcPr marL="68580" marR="68580" marT="17780" marB="17780" anchor="ctr"/>
                </a:tc>
                <a:tc>
                  <a:txBody>
                    <a:bodyPr/>
                    <a:lstStyle/>
                    <a:p>
                      <a:pPr algn="ctr">
                        <a:lnSpc>
                          <a:spcPct val="115000"/>
                        </a:lnSpc>
                        <a:spcAft>
                          <a:spcPts val="0"/>
                        </a:spcAft>
                      </a:pPr>
                      <a:r>
                        <a:rPr lang="en-GB" sz="1400" dirty="0">
                          <a:effectLst/>
                          <a:latin typeface="+mj-lt"/>
                          <a:ea typeface="Calibri"/>
                          <a:cs typeface="Times New Roman"/>
                        </a:rPr>
                        <a:t>61.10%</a:t>
                      </a:r>
                    </a:p>
                  </a:txBody>
                  <a:tcPr marL="68580" marR="68580" marT="17780" marB="17780" anchor="ctr"/>
                </a:tc>
                <a:tc>
                  <a:txBody>
                    <a:bodyPr/>
                    <a:lstStyle/>
                    <a:p>
                      <a:pPr algn="ctr"/>
                      <a:r>
                        <a:rPr lang="en-GB" sz="1400" dirty="0">
                          <a:latin typeface="+mj-lt"/>
                        </a:rPr>
                        <a:t>24.95%</a:t>
                      </a:r>
                    </a:p>
                  </a:txBody>
                  <a:tcPr marL="68580" marR="68580" marT="17780" marB="17780" anchor="ctr"/>
                </a:tc>
                <a:tc>
                  <a:txBody>
                    <a:bodyPr/>
                    <a:lstStyle/>
                    <a:p>
                      <a:pPr algn="ctr"/>
                      <a:r>
                        <a:rPr lang="en-GB" sz="1400" dirty="0">
                          <a:latin typeface="+mj-lt"/>
                        </a:rPr>
                        <a:t>14.07%</a:t>
                      </a:r>
                    </a:p>
                  </a:txBody>
                  <a:tcPr marL="68580" marR="68580" marT="17780" marB="1778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5564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a:solidFill>
                  <a:schemeClr val="bg1"/>
                </a:solidFill>
              </a:rPr>
              <a:t>Other Issues</a:t>
            </a:r>
          </a:p>
        </p:txBody>
      </p:sp>
      <p:sp>
        <p:nvSpPr>
          <p:cNvPr id="3" name="Content Placeholder 2"/>
          <p:cNvSpPr>
            <a:spLocks noGrp="1"/>
          </p:cNvSpPr>
          <p:nvPr>
            <p:ph idx="1"/>
          </p:nvPr>
        </p:nvSpPr>
        <p:spPr>
          <a:xfrm>
            <a:off x="457200" y="1412776"/>
            <a:ext cx="8229600" cy="4713387"/>
          </a:xfrm>
        </p:spPr>
        <p:txBody>
          <a:bodyPr>
            <a:normAutofit lnSpcReduction="10000"/>
          </a:bodyPr>
          <a:lstStyle/>
          <a:p>
            <a:pPr marL="0" indent="0">
              <a:spcBef>
                <a:spcPts val="0"/>
              </a:spcBef>
              <a:buNone/>
            </a:pPr>
            <a:r>
              <a:rPr lang="en-GB" sz="2400" b="1" dirty="0">
                <a:solidFill>
                  <a:schemeClr val="bg1"/>
                </a:solidFill>
              </a:rPr>
              <a:t>Spring Lane ‘rat run’.</a:t>
            </a:r>
          </a:p>
          <a:p>
            <a:pPr marL="0" indent="0">
              <a:spcBef>
                <a:spcPts val="0"/>
              </a:spcBef>
              <a:buNone/>
            </a:pPr>
            <a:endParaRPr lang="en-GB" sz="2400" b="1" dirty="0">
              <a:solidFill>
                <a:schemeClr val="bg1"/>
              </a:solidFill>
            </a:endParaRPr>
          </a:p>
          <a:p>
            <a:pPr marL="0" indent="0">
              <a:spcBef>
                <a:spcPts val="0"/>
              </a:spcBef>
              <a:buNone/>
            </a:pPr>
            <a:r>
              <a:rPr lang="en-GB" sz="2400" b="1" dirty="0">
                <a:solidFill>
                  <a:schemeClr val="bg1"/>
                </a:solidFill>
              </a:rPr>
              <a:t>Parish Council Risk Assessments:</a:t>
            </a:r>
            <a:r>
              <a:rPr lang="en-GB" sz="2400" dirty="0">
                <a:solidFill>
                  <a:schemeClr val="bg1"/>
                </a:solidFill>
              </a:rPr>
              <a:t> The Parish Council is responsible for a number of ‘assets’ in the village, including finger posts. The condition of all of these assets is assessed on a regular basis and remedial action taken as necessary.</a:t>
            </a:r>
          </a:p>
          <a:p>
            <a:pPr marL="0" indent="0">
              <a:spcBef>
                <a:spcPts val="0"/>
              </a:spcBef>
              <a:buNone/>
            </a:pPr>
            <a:endParaRPr lang="en-GB" sz="2400" dirty="0">
              <a:solidFill>
                <a:schemeClr val="bg1"/>
              </a:solidFill>
            </a:endParaRPr>
          </a:p>
          <a:p>
            <a:pPr marL="0" indent="0">
              <a:spcBef>
                <a:spcPts val="0"/>
              </a:spcBef>
              <a:buNone/>
            </a:pPr>
            <a:r>
              <a:rPr lang="en-GB" sz="2400" b="1" dirty="0">
                <a:solidFill>
                  <a:schemeClr val="bg1"/>
                </a:solidFill>
              </a:rPr>
              <a:t>Finance:</a:t>
            </a:r>
            <a:r>
              <a:rPr lang="en-GB" sz="2400" dirty="0">
                <a:solidFill>
                  <a:schemeClr val="bg1"/>
                </a:solidFill>
              </a:rPr>
              <a:t> As part of the Vice-Chair role - to work with the Clerk prior to each Parish Council meeting to ensure all papers are in order (credit to our Clerk, very few questions ever need to be raised).</a:t>
            </a:r>
          </a:p>
          <a:p>
            <a:pPr marL="0" indent="0" algn="r">
              <a:buNone/>
            </a:pPr>
            <a:endParaRPr lang="en-GB" sz="1100" dirty="0">
              <a:effectLst>
                <a:glow rad="127000">
                  <a:schemeClr val="accent5">
                    <a:lumMod val="60000"/>
                    <a:lumOff val="40000"/>
                  </a:schemeClr>
                </a:glow>
              </a:effectLst>
            </a:endParaRPr>
          </a:p>
          <a:p>
            <a:pPr marL="0" indent="0" algn="r">
              <a:buNone/>
            </a:pPr>
            <a:endParaRPr lang="en-GB" sz="1100" dirty="0">
              <a:effectLst>
                <a:glow rad="127000">
                  <a:schemeClr val="accent5">
                    <a:lumMod val="60000"/>
                    <a:lumOff val="40000"/>
                  </a:schemeClr>
                </a:glow>
              </a:effectLst>
            </a:endParaRPr>
          </a:p>
          <a:p>
            <a:pPr marL="0" indent="0" algn="r">
              <a:buNone/>
            </a:pPr>
            <a:endParaRPr lang="en-GB" sz="1100" dirty="0">
              <a:effectLst>
                <a:glow rad="127000">
                  <a:schemeClr val="accent5">
                    <a:lumMod val="60000"/>
                    <a:lumOff val="40000"/>
                  </a:schemeClr>
                </a:glow>
              </a:effectLst>
            </a:endParaRPr>
          </a:p>
          <a:p>
            <a:pPr marL="0" indent="0" algn="r">
              <a:buNone/>
            </a:pPr>
            <a:endParaRPr lang="en-GB" sz="1100" dirty="0">
              <a:effectLst>
                <a:glow rad="127000">
                  <a:schemeClr val="accent5">
                    <a:lumMod val="60000"/>
                    <a:lumOff val="40000"/>
                  </a:schemeClr>
                </a:glow>
              </a:effectLst>
            </a:endParaRPr>
          </a:p>
          <a:p>
            <a:pPr marL="0" indent="0" algn="r">
              <a:buNone/>
            </a:pPr>
            <a:r>
              <a:rPr lang="en-GB" sz="1100" dirty="0">
                <a:effectLst>
                  <a:glow rad="127000">
                    <a:schemeClr val="accent5">
                      <a:lumMod val="60000"/>
                      <a:lumOff val="40000"/>
                    </a:schemeClr>
                  </a:glow>
                </a:effectLst>
              </a:rPr>
              <a:t>Peter Weston</a:t>
            </a:r>
            <a:endParaRPr lang="en-GB" sz="1100" dirty="0"/>
          </a:p>
          <a:p>
            <a:endParaRPr lang="en-GB" dirty="0"/>
          </a:p>
        </p:txBody>
      </p:sp>
    </p:spTree>
    <p:extLst>
      <p:ext uri="{BB962C8B-B14F-4D97-AF65-F5344CB8AC3E}">
        <p14:creationId xmlns:p14="http://schemas.microsoft.com/office/powerpoint/2010/main" val="2655021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1091</TotalTime>
  <Words>2027</Words>
  <Application>Microsoft Office PowerPoint</Application>
  <PresentationFormat>On-screen Show (4:3)</PresentationFormat>
  <Paragraphs>155</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Peter Weston Parish Council Responsibilities</vt:lpstr>
      <vt:lpstr>2) The licensed footpath through Fishpond Wood</vt:lpstr>
      <vt:lpstr>Speed Indicator Signs (SIDs)</vt:lpstr>
      <vt:lpstr>Roads and Drainage</vt:lpstr>
      <vt:lpstr>Other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Roads, Paths and Drainage</dc:title>
  <dc:creator>pw4897@outlook.com</dc:creator>
  <cp:lastModifiedBy>Samantha Weatherill</cp:lastModifiedBy>
  <cp:revision>48</cp:revision>
  <cp:lastPrinted>2024-04-07T14:53:35Z</cp:lastPrinted>
  <dcterms:created xsi:type="dcterms:W3CDTF">2022-04-04T07:42:56Z</dcterms:created>
  <dcterms:modified xsi:type="dcterms:W3CDTF">2024-04-16T14:54:12Z</dcterms:modified>
</cp:coreProperties>
</file>