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5" r:id="rId3"/>
    <p:sldMasterId id="2147483689" r:id="rId4"/>
  </p:sldMasterIdLst>
  <p:notesMasterIdLst>
    <p:notesMasterId r:id="rId6"/>
  </p:notesMasterIdLst>
  <p:sldIdLst>
    <p:sldId id="306"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89A369-52CA-42FD-97BB-5A3DEC35E9B1}" type="datetimeFigureOut">
              <a:rPr lang="en-GB" smtClean="0"/>
              <a:t>15/04/2024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1D903-1E3D-4BB7-B1E7-1904004C8DF6}" type="slidenum">
              <a:rPr lang="en-GB" smtClean="0"/>
              <a:t>‹#›</a:t>
            </a:fld>
            <a:endParaRPr lang="en-GB"/>
          </a:p>
        </p:txBody>
      </p:sp>
    </p:spTree>
    <p:extLst>
      <p:ext uri="{BB962C8B-B14F-4D97-AF65-F5344CB8AC3E}">
        <p14:creationId xmlns:p14="http://schemas.microsoft.com/office/powerpoint/2010/main" val="1818565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68CA9F3-428A-4858-82F0-EAF00764F7BD}"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77626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8CA9F3-428A-4858-82F0-EAF00764F7BD}"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2727052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8CA9F3-428A-4858-82F0-EAF00764F7BD}"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1492072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34865A-89BC-4A93-9A0E-8C58DF2B3078}"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876E48-D14A-4D88-A8DD-640E77968922}" type="slidenum">
              <a:rPr lang="en-GB" smtClean="0"/>
              <a:t>‹#›</a:t>
            </a:fld>
            <a:endParaRPr lang="en-GB"/>
          </a:p>
        </p:txBody>
      </p:sp>
    </p:spTree>
    <p:extLst>
      <p:ext uri="{BB962C8B-B14F-4D97-AF65-F5344CB8AC3E}">
        <p14:creationId xmlns:p14="http://schemas.microsoft.com/office/powerpoint/2010/main" val="1505802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6266A0-9C17-4E4D-B6FB-F18355AFEDD4}"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1231269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6266A0-9C17-4E4D-B6FB-F18355AFEDD4}"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1191308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6266A0-9C17-4E4D-B6FB-F18355AFEDD4}"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4235275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6266A0-9C17-4E4D-B6FB-F18355AFEDD4}" type="datetimeFigureOut">
              <a:rPr lang="en-US" smtClean="0"/>
              <a:t>4/15/24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1369060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6266A0-9C17-4E4D-B6FB-F18355AFEDD4}" type="datetimeFigureOut">
              <a:rPr lang="en-US" smtClean="0"/>
              <a:t>4/15/24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26032412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6266A0-9C17-4E4D-B6FB-F18355AFEDD4}" type="datetimeFigureOut">
              <a:rPr lang="en-US" smtClean="0"/>
              <a:t>4/15/24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2576120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6266A0-9C17-4E4D-B6FB-F18355AFEDD4}" type="datetimeFigureOut">
              <a:rPr lang="en-US" smtClean="0"/>
              <a:t>4/15/24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209614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8CA9F3-428A-4858-82F0-EAF00764F7BD}"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41575528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6266A0-9C17-4E4D-B6FB-F18355AFEDD4}" type="datetimeFigureOut">
              <a:rPr lang="en-US" smtClean="0"/>
              <a:t>4/15/24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13940763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6266A0-9C17-4E4D-B6FB-F18355AFEDD4}" type="datetimeFigureOut">
              <a:rPr lang="en-US" smtClean="0"/>
              <a:t>4/15/24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19115636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6266A0-9C17-4E4D-B6FB-F18355AFEDD4}"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31476047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6266A0-9C17-4E4D-B6FB-F18355AFEDD4}"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0B6D4-BC7D-43F9-A5CA-EBFAB258A5EF}" type="slidenum">
              <a:rPr lang="en-US" smtClean="0"/>
              <a:t>‹#›</a:t>
            </a:fld>
            <a:endParaRPr lang="en-US"/>
          </a:p>
        </p:txBody>
      </p:sp>
    </p:spTree>
    <p:extLst>
      <p:ext uri="{BB962C8B-B14F-4D97-AF65-F5344CB8AC3E}">
        <p14:creationId xmlns:p14="http://schemas.microsoft.com/office/powerpoint/2010/main" val="22377237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AD55CA7-B56C-E943-9A55-940B4A697CCF}"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AD55CA7-B56C-E943-9A55-940B4A697CCF}"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AD55CA7-B56C-E943-9A55-940B4A697CCF}"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5AD55CA7-B56C-E943-9A55-940B4A697CCF}" type="datetimeFigureOut">
              <a:rPr lang="en-US" smtClean="0"/>
              <a:t>4/15/24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5AD55CA7-B56C-E943-9A55-940B4A697CCF}" type="datetimeFigureOut">
              <a:rPr lang="en-US" smtClean="0"/>
              <a:t>4/15/24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5AD55CA7-B56C-E943-9A55-940B4A697CCF}" type="datetimeFigureOut">
              <a:rPr lang="en-US" smtClean="0"/>
              <a:t>4/15/24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CA9F3-428A-4858-82F0-EAF00764F7BD}"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41813934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55CA7-B56C-E943-9A55-940B4A697CCF}" type="datetimeFigureOut">
              <a:rPr lang="en-US" smtClean="0"/>
              <a:t>4/15/24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AD55CA7-B56C-E943-9A55-940B4A697CCF}" type="datetimeFigureOut">
              <a:rPr lang="en-US" smtClean="0"/>
              <a:t>4/15/24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AD55CA7-B56C-E943-9A55-940B4A697CCF}" type="datetimeFigureOut">
              <a:rPr lang="en-US" smtClean="0"/>
              <a:t>4/15/24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AD55CA7-B56C-E943-9A55-940B4A697CCF}"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AD55CA7-B56C-E943-9A55-940B4A697CCF}" type="datetimeFigureOut">
              <a:rPr lang="en-US" smtClean="0"/>
              <a:t>4/15/24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701B5-9AFA-2248-A312-650F6C5097C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68CA9F3-428A-4858-82F0-EAF00764F7BD}"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90492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68CA9F3-428A-4858-82F0-EAF00764F7BD}" type="datetimeFigureOut">
              <a:rPr lang="en-GB" smtClean="0"/>
              <a:t>15/04/2024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1371315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68CA9F3-428A-4858-82F0-EAF00764F7BD}" type="datetimeFigureOut">
              <a:rPr lang="en-GB" smtClean="0"/>
              <a:t>15/04/2024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395171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8CA9F3-428A-4858-82F0-EAF00764F7BD}" type="datetimeFigureOut">
              <a:rPr lang="en-GB" smtClean="0"/>
              <a:t>15/04/2024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81401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8CA9F3-428A-4858-82F0-EAF00764F7BD}"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280697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8CA9F3-428A-4858-82F0-EAF00764F7BD}"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98FBD5-409E-4D23-9C6C-688EAE9C3E07}" type="slidenum">
              <a:rPr lang="en-GB" smtClean="0"/>
              <a:t>‹#›</a:t>
            </a:fld>
            <a:endParaRPr lang="en-GB"/>
          </a:p>
        </p:txBody>
      </p:sp>
    </p:spTree>
    <p:extLst>
      <p:ext uri="{BB962C8B-B14F-4D97-AF65-F5344CB8AC3E}">
        <p14:creationId xmlns:p14="http://schemas.microsoft.com/office/powerpoint/2010/main" val="2341626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CA9F3-428A-4858-82F0-EAF00764F7BD}" type="datetimeFigureOut">
              <a:rPr lang="en-GB" smtClean="0"/>
              <a:t>15/04/2024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8FBD5-409E-4D23-9C6C-688EAE9C3E07}" type="slidenum">
              <a:rPr lang="en-GB" smtClean="0"/>
              <a:t>‹#›</a:t>
            </a:fld>
            <a:endParaRPr lang="en-GB"/>
          </a:p>
        </p:txBody>
      </p:sp>
    </p:spTree>
    <p:extLst>
      <p:ext uri="{BB962C8B-B14F-4D97-AF65-F5344CB8AC3E}">
        <p14:creationId xmlns:p14="http://schemas.microsoft.com/office/powerpoint/2010/main" val="618073589"/>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80" r:id="rId3"/>
    <p:sldLayoutId id="2147483681" r:id="rId4"/>
    <p:sldLayoutId id="2147483682" r:id="rId5"/>
    <p:sldLayoutId id="2147483677" r:id="rId6"/>
    <p:sldLayoutId id="2147483678"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4865A-89BC-4A93-9A0E-8C58DF2B3078}" type="datetimeFigureOut">
              <a:rPr lang="en-GB" smtClean="0"/>
              <a:t>15/04/2024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876E48-D14A-4D88-A8DD-640E77968922}" type="slidenum">
              <a:rPr lang="en-GB" smtClean="0"/>
              <a:t>‹#›</a:t>
            </a:fld>
            <a:endParaRPr lang="en-GB"/>
          </a:p>
        </p:txBody>
      </p:sp>
    </p:spTree>
    <p:extLst>
      <p:ext uri="{BB962C8B-B14F-4D97-AF65-F5344CB8AC3E}">
        <p14:creationId xmlns:p14="http://schemas.microsoft.com/office/powerpoint/2010/main" val="1590974616"/>
      </p:ext>
    </p:extLst>
  </p:cSld>
  <p:clrMap bg1="dk1" tx1="lt1" bg2="dk2" tx2="lt2" accent1="accent1" accent2="accent2" accent3="accent3" accent4="accent4" accent5="accent5" accent6="accent6" hlink="hlink" folHlink="folHlink"/>
  <p:sldLayoutIdLst>
    <p:sldLayoutId id="214748366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CA9F3-428A-4858-82F0-EAF00764F7BD}" type="datetimeFigureOut">
              <a:rPr lang="en-GB" smtClean="0"/>
              <a:t>15/04/2024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8FBD5-409E-4D23-9C6C-688EAE9C3E07}" type="slidenum">
              <a:rPr lang="en-GB" smtClean="0"/>
              <a:t>‹#›</a:t>
            </a:fld>
            <a:endParaRPr lang="en-GB"/>
          </a:p>
        </p:txBody>
      </p:sp>
    </p:spTree>
    <p:extLst>
      <p:ext uri="{BB962C8B-B14F-4D97-AF65-F5344CB8AC3E}">
        <p14:creationId xmlns:p14="http://schemas.microsoft.com/office/powerpoint/2010/main" val="79431419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55CA7-B56C-E943-9A55-940B4A697CCF}" type="datetimeFigureOut">
              <a:rPr lang="en-US" smtClean="0"/>
              <a:t>4/15/24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701B5-9AFA-2248-A312-650F6C5097C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consult.wealden.gov.uk/k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26C72-4726-4282-94D7-445EB91A6785}"/>
              </a:ext>
            </a:extLst>
          </p:cNvPr>
          <p:cNvSpPr>
            <a:spLocks noGrp="1"/>
          </p:cNvSpPr>
          <p:nvPr>
            <p:ph type="title"/>
          </p:nvPr>
        </p:nvSpPr>
        <p:spPr/>
        <p:txBody>
          <a:bodyPr/>
          <a:lstStyle/>
          <a:p>
            <a:r>
              <a:rPr lang="en-GB" dirty="0"/>
              <a:t>   Cllr. David Munday</a:t>
            </a:r>
          </a:p>
        </p:txBody>
      </p:sp>
      <p:sp>
        <p:nvSpPr>
          <p:cNvPr id="3" name="Content Placeholder 2">
            <a:extLst>
              <a:ext uri="{FF2B5EF4-FFF2-40B4-BE49-F238E27FC236}">
                <a16:creationId xmlns:a16="http://schemas.microsoft.com/office/drawing/2014/main" id="{FA1DF647-1E74-4511-9476-2BB8F1B6FB66}"/>
              </a:ext>
            </a:extLst>
          </p:cNvPr>
          <p:cNvSpPr>
            <a:spLocks noGrp="1"/>
          </p:cNvSpPr>
          <p:nvPr>
            <p:ph idx="1"/>
          </p:nvPr>
        </p:nvSpPr>
        <p:spPr>
          <a:xfrm>
            <a:off x="609600" y="1302774"/>
            <a:ext cx="8229600" cy="5181600"/>
          </a:xfrm>
        </p:spPr>
        <p:txBody>
          <a:bodyPr>
            <a:normAutofit fontScale="70000" lnSpcReduction="20000"/>
          </a:bodyPr>
          <a:lstStyle/>
          <a:p>
            <a:pPr marL="0" indent="0">
              <a:buNone/>
            </a:pPr>
            <a:r>
              <a:rPr lang="en-GB" sz="3500" b="1" dirty="0"/>
              <a:t>PLANNING</a:t>
            </a:r>
          </a:p>
          <a:p>
            <a:r>
              <a:rPr lang="en-GB" sz="2000" dirty="0">
                <a:latin typeface="Calibri" panose="020F0502020204030204" pitchFamily="34" charset="0"/>
                <a:ea typeface="Calibri" panose="020F0502020204030204" pitchFamily="34" charset="0"/>
                <a:cs typeface="Times New Roman" panose="02020603050405020304" pitchFamily="18" charset="0"/>
              </a:rPr>
              <a:t>We are notified of most </a:t>
            </a:r>
            <a:r>
              <a:rPr lang="en-GB" sz="2000" dirty="0">
                <a:effectLst/>
                <a:latin typeface="Calibri" panose="020F0502020204030204" pitchFamily="34" charset="0"/>
                <a:ea typeface="Calibri" panose="020F0502020204030204" pitchFamily="34" charset="0"/>
                <a:cs typeface="Times New Roman" panose="02020603050405020304" pitchFamily="18" charset="0"/>
              </a:rPr>
              <a:t>local planning applications, except some agricultural ones,  and they are discussed in our public sessions so that HDPC’s opinion can be sent to Wealden. Councillors</a:t>
            </a:r>
            <a:r>
              <a:rPr lang="en-GB" sz="2000" dirty="0">
                <a:latin typeface="Calibri" panose="020F0502020204030204" pitchFamily="34" charset="0"/>
                <a:ea typeface="Calibri" panose="020F0502020204030204" pitchFamily="34" charset="0"/>
                <a:cs typeface="Times New Roman" panose="02020603050405020304" pitchFamily="18" charset="0"/>
              </a:rPr>
              <a:t> are required by law to keep an open mind until voting after discussion, and not to form an opinion (“predetermine”) beforehand.</a:t>
            </a:r>
          </a:p>
          <a:p>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effectLst/>
                <a:latin typeface="Calibri" panose="020F0502020204030204" pitchFamily="34" charset="0"/>
                <a:ea typeface="Calibri" panose="020F0502020204030204" pitchFamily="34" charset="0"/>
                <a:cs typeface="Times New Roman" panose="02020603050405020304" pitchFamily="18" charset="0"/>
              </a:rPr>
              <a:t>District Councils (Wealden) are required to have local plans for future housing, and these contain specific local planning policies to be followed in conjunction with the national policies of central government.</a:t>
            </a:r>
          </a:p>
          <a:p>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effectLst/>
                <a:latin typeface="Calibri" panose="020F0502020204030204" pitchFamily="34" charset="0"/>
                <a:ea typeface="Calibri" panose="020F0502020204030204" pitchFamily="34" charset="0"/>
                <a:cs typeface="Times New Roman" panose="02020603050405020304" pitchFamily="18" charset="0"/>
              </a:rPr>
              <a:t>The 2019 plan was rejected by the planning inspectorate- failure to assist housing policies of nearby councils, and too much emphasis on environmental protection. A new draft local plan has been circulated by Wealden for consultation, and it is important that as many comments as possible sent before 5pm on Friday 10</a:t>
            </a:r>
            <a:r>
              <a:rPr lang="en-GB" sz="20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2000" dirty="0">
                <a:effectLst/>
                <a:latin typeface="Calibri" panose="020F0502020204030204" pitchFamily="34" charset="0"/>
                <a:ea typeface="Calibri" panose="020F0502020204030204" pitchFamily="34" charset="0"/>
                <a:cs typeface="Times New Roman" panose="02020603050405020304" pitchFamily="18" charset="0"/>
              </a:rPr>
              <a:t> May, 2024: </a:t>
            </a:r>
            <a:r>
              <a:rPr lang="en-GB" sz="1200" b="0" i="0" dirty="0">
                <a:effectLst/>
                <a:latin typeface="Helvetica" pitchFamily="2" charset="0"/>
                <a:hlinkClick r:id="rId2"/>
              </a:rPr>
              <a:t>https://</a:t>
            </a:r>
            <a:r>
              <a:rPr lang="en-GB" sz="1200" b="0" i="0" dirty="0" err="1">
                <a:effectLst/>
                <a:latin typeface="Helvetica" pitchFamily="2" charset="0"/>
                <a:hlinkClick r:id="rId2"/>
              </a:rPr>
              <a:t>consult.wealden.gov.uk</a:t>
            </a:r>
            <a:r>
              <a:rPr lang="en-GB" sz="1200" b="0" i="0" dirty="0">
                <a:effectLst/>
                <a:latin typeface="Helvetica" pitchFamily="2" charset="0"/>
                <a:hlinkClick r:id="rId2"/>
              </a:rPr>
              <a:t>/</a:t>
            </a:r>
            <a:r>
              <a:rPr lang="en-GB" sz="1200" b="0" i="0" dirty="0" err="1">
                <a:effectLst/>
                <a:latin typeface="Helvetica" pitchFamily="2" charset="0"/>
                <a:hlinkClick r:id="rId2"/>
              </a:rPr>
              <a:t>kse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effectLst/>
                <a:latin typeface="Calibri" panose="020F0502020204030204" pitchFamily="34" charset="0"/>
                <a:ea typeface="Calibri" panose="020F0502020204030204" pitchFamily="34" charset="0"/>
                <a:cs typeface="Times New Roman" panose="02020603050405020304" pitchFamily="18" charset="0"/>
              </a:rPr>
              <a:t>At present, and until a new plan is approved in 2-3 year’s time, we work with the National Planning Policy- often in favour of development</a:t>
            </a:r>
          </a:p>
          <a:p>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000" dirty="0">
                <a:effectLst/>
                <a:latin typeface="Calibri" panose="020F0502020204030204" pitchFamily="34" charset="0"/>
                <a:ea typeface="Calibri" panose="020F0502020204030204" pitchFamily="34" charset="0"/>
                <a:cs typeface="Times New Roman" panose="02020603050405020304" pitchFamily="18" charset="0"/>
              </a:rPr>
              <a:t>Cllrs Floyd and Munday brief HDPC on planning policy and attend  local consultation meetings.</a:t>
            </a:r>
          </a:p>
          <a:p>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500" b="1" dirty="0">
                <a:latin typeface="Calibri" panose="020F0502020204030204" pitchFamily="34" charset="0"/>
                <a:ea typeface="Calibri" panose="020F0502020204030204" pitchFamily="34" charset="0"/>
                <a:cs typeface="Times New Roman" panose="02020603050405020304" pitchFamily="18" charset="0"/>
              </a:rPr>
              <a:t>EMERGENCY PLAN</a:t>
            </a:r>
          </a:p>
          <a:p>
            <a:r>
              <a:rPr lang="en-GB" sz="2200" dirty="0">
                <a:effectLst/>
                <a:latin typeface="Calibri" panose="020F0502020204030204" pitchFamily="34" charset="0"/>
                <a:ea typeface="Calibri" panose="020F0502020204030204" pitchFamily="34" charset="0"/>
                <a:cs typeface="Times New Roman" panose="02020603050405020304" pitchFamily="18" charset="0"/>
              </a:rPr>
              <a:t>New emergency plan in May 2021, which is considered and updated annually in May. It is available on the HDPC website, and is a simple plan for a small village, relying on local volunteers for unpredictable events.</a:t>
            </a:r>
          </a:p>
          <a:p>
            <a:endParaRPr lang="en-GB" sz="2200" dirty="0">
              <a:latin typeface="Calibri" panose="020F0502020204030204" pitchFamily="34" charset="0"/>
              <a:ea typeface="Calibri" panose="020F0502020204030204" pitchFamily="34" charset="0"/>
              <a:cs typeface="Times New Roman" panose="02020603050405020304" pitchFamily="18" charset="0"/>
            </a:endParaRPr>
          </a:p>
          <a:p>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a:extLst>
              <a:ext uri="{FF2B5EF4-FFF2-40B4-BE49-F238E27FC236}">
                <a16:creationId xmlns:a16="http://schemas.microsoft.com/office/drawing/2014/main" id="{DDDDFDA6-51FF-4B2C-9FEC-895D87DAB917}"/>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73626"/>
            <a:ext cx="731520" cy="731520"/>
          </a:xfrm>
          <a:prstGeom prst="rect">
            <a:avLst/>
          </a:prstGeom>
          <a:noFill/>
          <a:ln>
            <a:noFill/>
          </a:ln>
        </p:spPr>
      </p:pic>
    </p:spTree>
    <p:extLst>
      <p:ext uri="{BB962C8B-B14F-4D97-AF65-F5344CB8AC3E}">
        <p14:creationId xmlns:p14="http://schemas.microsoft.com/office/powerpoint/2010/main" val="244452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2353</TotalTime>
  <Words>129</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4</vt:i4>
      </vt:variant>
      <vt:variant>
        <vt:lpstr>Slide Titles</vt:lpstr>
      </vt:variant>
      <vt:variant>
        <vt:i4>1</vt:i4>
      </vt:variant>
    </vt:vector>
  </HeadingPairs>
  <TitlesOfParts>
    <vt:vector size="5" baseType="lpstr">
      <vt:lpstr>Office Theme</vt:lpstr>
      <vt:lpstr>Office Theme</vt:lpstr>
      <vt:lpstr>1_Office Theme</vt:lpstr>
      <vt:lpstr>Office Theme</vt:lpstr>
      <vt:lpstr>   Cllr. David Munday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Speeding Data Hadlow Down</dc:title>
  <dc:creator>Sandra</dc:creator>
  <cp:lastModifiedBy>David Munday</cp:lastModifiedBy>
  <cp:revision>25</cp:revision>
  <dcterms:created xsi:type="dcterms:W3CDTF">2019-02-09T11:15:59Z</dcterms:created>
  <dcterms:modified xsi:type="dcterms:W3CDTF">2024-04-15T05:18:52Z</dcterms:modified>
</cp:coreProperties>
</file>