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8" r:id="rId1"/>
    <p:sldMasterId id="2147483871" r:id="rId2"/>
  </p:sldMasterIdLst>
  <p:notesMasterIdLst>
    <p:notesMasterId r:id="rId18"/>
  </p:notesMasterIdLst>
  <p:sldIdLst>
    <p:sldId id="403" r:id="rId3"/>
    <p:sldId id="364" r:id="rId4"/>
    <p:sldId id="456" r:id="rId5"/>
    <p:sldId id="381" r:id="rId6"/>
    <p:sldId id="380" r:id="rId7"/>
    <p:sldId id="442" r:id="rId8"/>
    <p:sldId id="385" r:id="rId9"/>
    <p:sldId id="401" r:id="rId10"/>
    <p:sldId id="405" r:id="rId11"/>
    <p:sldId id="406" r:id="rId12"/>
    <p:sldId id="448" r:id="rId13"/>
    <p:sldId id="445" r:id="rId14"/>
    <p:sldId id="413" r:id="rId15"/>
    <p:sldId id="457" r:id="rId16"/>
    <p:sldId id="411" r:id="rId1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 Hepworth" initials="DH" lastIdx="1" clrIdx="0">
    <p:extLst>
      <p:ext uri="{19B8F6BF-5375-455C-9EA6-DF929625EA0E}">
        <p15:presenceInfo xmlns:p15="http://schemas.microsoft.com/office/powerpoint/2012/main" userId="S-1-5-21-1777476757-83838030-617630493-618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63B"/>
    <a:srgbClr val="699269"/>
    <a:srgbClr val="DD7E28"/>
    <a:srgbClr val="FF7B21"/>
    <a:srgbClr val="70AD47"/>
    <a:srgbClr val="D7D5D5"/>
    <a:srgbClr val="000000"/>
    <a:srgbClr val="E8E7E7"/>
    <a:srgbClr val="8F674A"/>
    <a:srgbClr val="3857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7253" autoAdjust="0"/>
  </p:normalViewPr>
  <p:slideViewPr>
    <p:cSldViewPr snapToGrid="0">
      <p:cViewPr varScale="1">
        <p:scale>
          <a:sx n="40" d="100"/>
          <a:sy n="40" d="100"/>
        </p:scale>
        <p:origin x="1684" y="3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B52C81-C0C7-400B-A903-951D9E0C592F}" type="doc">
      <dgm:prSet loTypeId="urn:microsoft.com/office/officeart/2005/8/layout/process2" loCatId="process" qsTypeId="urn:microsoft.com/office/officeart/2005/8/quickstyle/simple5" qsCatId="simple" csTypeId="urn:microsoft.com/office/officeart/2005/8/colors/accent6_2" csCatId="accent6" phldr="1"/>
      <dgm:spPr/>
      <dgm:t>
        <a:bodyPr/>
        <a:lstStyle/>
        <a:p>
          <a:endParaRPr lang="en-GB"/>
        </a:p>
      </dgm:t>
    </dgm:pt>
    <dgm:pt modelId="{00AC0C4D-C595-445C-8831-40A52ECA4135}">
      <dgm:prSet phldrT="[Text]"/>
      <dgm:spPr>
        <a:solidFill>
          <a:srgbClr val="699269"/>
        </a:solidFill>
      </dgm:spPr>
      <dgm:t>
        <a:bodyPr/>
        <a:lstStyle/>
        <a:p>
          <a:r>
            <a:rPr lang="en-GB" dirty="0" smtClean="0"/>
            <a:t>30 Chest Compressions</a:t>
          </a:r>
          <a:endParaRPr lang="en-GB" dirty="0"/>
        </a:p>
      </dgm:t>
    </dgm:pt>
    <dgm:pt modelId="{A90AD045-AD46-4707-BCA4-A17BE918BBBB}" type="parTrans" cxnId="{4E3C9C7F-9284-49BD-BEAC-556725E967A6}">
      <dgm:prSet/>
      <dgm:spPr/>
      <dgm:t>
        <a:bodyPr/>
        <a:lstStyle/>
        <a:p>
          <a:endParaRPr lang="en-GB"/>
        </a:p>
      </dgm:t>
    </dgm:pt>
    <dgm:pt modelId="{A15B43B0-37B2-47F5-8D07-7E70ED67269B}" type="sibTrans" cxnId="{4E3C9C7F-9284-49BD-BEAC-556725E967A6}">
      <dgm:prSet/>
      <dgm:spPr/>
      <dgm:t>
        <a:bodyPr/>
        <a:lstStyle/>
        <a:p>
          <a:endParaRPr lang="en-GB"/>
        </a:p>
      </dgm:t>
    </dgm:pt>
    <dgm:pt modelId="{D0A6B87F-F5CC-4DEC-B8BE-5C23B7D3AFD7}">
      <dgm:prSet phldrT="[Text]"/>
      <dgm:spPr>
        <a:solidFill>
          <a:srgbClr val="699269"/>
        </a:solidFill>
      </dgm:spPr>
      <dgm:t>
        <a:bodyPr/>
        <a:lstStyle/>
        <a:p>
          <a:r>
            <a:rPr lang="en-GB" dirty="0" smtClean="0"/>
            <a:t>Rate 100/120 a min</a:t>
          </a:r>
          <a:endParaRPr lang="en-GB" dirty="0"/>
        </a:p>
      </dgm:t>
    </dgm:pt>
    <dgm:pt modelId="{D57ACADA-EC3A-449B-BBEE-3CF8E32DE96C}" type="parTrans" cxnId="{26B69FE1-99C0-4C07-9266-394142E28059}">
      <dgm:prSet/>
      <dgm:spPr/>
      <dgm:t>
        <a:bodyPr/>
        <a:lstStyle/>
        <a:p>
          <a:endParaRPr lang="en-GB"/>
        </a:p>
      </dgm:t>
    </dgm:pt>
    <dgm:pt modelId="{2450F676-E57B-4D48-8131-6AF4F2A2434C}" type="sibTrans" cxnId="{26B69FE1-99C0-4C07-9266-394142E28059}">
      <dgm:prSet/>
      <dgm:spPr/>
      <dgm:t>
        <a:bodyPr/>
        <a:lstStyle/>
        <a:p>
          <a:endParaRPr lang="en-GB"/>
        </a:p>
      </dgm:t>
    </dgm:pt>
    <dgm:pt modelId="{A66DAF93-6E24-46AB-AEC6-EC4DAD3DC95C}">
      <dgm:prSet phldrT="[Text]"/>
      <dgm:spPr>
        <a:solidFill>
          <a:srgbClr val="699269"/>
        </a:solidFill>
      </dgm:spPr>
      <dgm:t>
        <a:bodyPr/>
        <a:lstStyle/>
        <a:p>
          <a:r>
            <a:rPr lang="en-GB" dirty="0" smtClean="0"/>
            <a:t>5 to 6 cm depth</a:t>
          </a:r>
          <a:endParaRPr lang="en-GB" dirty="0"/>
        </a:p>
      </dgm:t>
    </dgm:pt>
    <dgm:pt modelId="{AB4E4524-711F-46E3-91CC-FF654A8DD8E1}" type="parTrans" cxnId="{239AE25C-1E8F-4042-A0E2-977A0A6D7735}">
      <dgm:prSet/>
      <dgm:spPr/>
      <dgm:t>
        <a:bodyPr/>
        <a:lstStyle/>
        <a:p>
          <a:endParaRPr lang="en-GB"/>
        </a:p>
      </dgm:t>
    </dgm:pt>
    <dgm:pt modelId="{41667B8A-3449-49F5-9B6E-4D7C2C518B06}" type="sibTrans" cxnId="{239AE25C-1E8F-4042-A0E2-977A0A6D7735}">
      <dgm:prSet/>
      <dgm:spPr/>
      <dgm:t>
        <a:bodyPr/>
        <a:lstStyle/>
        <a:p>
          <a:endParaRPr lang="en-GB"/>
        </a:p>
      </dgm:t>
    </dgm:pt>
    <dgm:pt modelId="{1A9E326B-7E25-4846-9554-AD49E9E45E6D}">
      <dgm:prSet/>
      <dgm:spPr>
        <a:solidFill>
          <a:srgbClr val="699269"/>
        </a:solidFill>
      </dgm:spPr>
      <dgm:t>
        <a:bodyPr/>
        <a:lstStyle/>
        <a:p>
          <a:r>
            <a:rPr lang="en-GB" dirty="0" smtClean="0"/>
            <a:t>2 rescue breathes</a:t>
          </a:r>
          <a:endParaRPr lang="en-GB" dirty="0"/>
        </a:p>
      </dgm:t>
    </dgm:pt>
    <dgm:pt modelId="{7336CD06-9FD9-45A7-8DBA-29C995C18CF0}" type="parTrans" cxnId="{42EAFBA0-66EA-457E-A1DA-686321061EAD}">
      <dgm:prSet/>
      <dgm:spPr/>
      <dgm:t>
        <a:bodyPr/>
        <a:lstStyle/>
        <a:p>
          <a:endParaRPr lang="en-GB"/>
        </a:p>
      </dgm:t>
    </dgm:pt>
    <dgm:pt modelId="{A31FCA88-4B54-40DA-ADCE-3AF9BFA4A38E}" type="sibTrans" cxnId="{42EAFBA0-66EA-457E-A1DA-686321061EAD}">
      <dgm:prSet/>
      <dgm:spPr/>
      <dgm:t>
        <a:bodyPr/>
        <a:lstStyle/>
        <a:p>
          <a:endParaRPr lang="en-GB"/>
        </a:p>
      </dgm:t>
    </dgm:pt>
    <dgm:pt modelId="{B8C35415-7CE5-44BA-A207-1BA137A3CA42}" type="pres">
      <dgm:prSet presAssocID="{55B52C81-C0C7-400B-A903-951D9E0C592F}" presName="linearFlow" presStyleCnt="0">
        <dgm:presLayoutVars>
          <dgm:resizeHandles val="exact"/>
        </dgm:presLayoutVars>
      </dgm:prSet>
      <dgm:spPr/>
      <dgm:t>
        <a:bodyPr/>
        <a:lstStyle/>
        <a:p>
          <a:endParaRPr lang="en-GB"/>
        </a:p>
      </dgm:t>
    </dgm:pt>
    <dgm:pt modelId="{E7DF053E-792A-49C1-B04E-0FD338422434}" type="pres">
      <dgm:prSet presAssocID="{00AC0C4D-C595-445C-8831-40A52ECA4135}" presName="node" presStyleLbl="node1" presStyleIdx="0" presStyleCnt="4" custScaleX="177042" custLinFactNeighborX="-1105" custLinFactNeighborY="-653">
        <dgm:presLayoutVars>
          <dgm:bulletEnabled val="1"/>
        </dgm:presLayoutVars>
      </dgm:prSet>
      <dgm:spPr/>
      <dgm:t>
        <a:bodyPr/>
        <a:lstStyle/>
        <a:p>
          <a:endParaRPr lang="en-GB"/>
        </a:p>
      </dgm:t>
    </dgm:pt>
    <dgm:pt modelId="{8E7660FC-74AE-45B3-B395-717BDF910AEA}" type="pres">
      <dgm:prSet presAssocID="{A15B43B0-37B2-47F5-8D07-7E70ED67269B}" presName="sibTrans" presStyleLbl="sibTrans2D1" presStyleIdx="0" presStyleCnt="3"/>
      <dgm:spPr/>
      <dgm:t>
        <a:bodyPr/>
        <a:lstStyle/>
        <a:p>
          <a:endParaRPr lang="en-GB"/>
        </a:p>
      </dgm:t>
    </dgm:pt>
    <dgm:pt modelId="{A67DE580-7A60-49D8-A1BF-5A111C4C6B0C}" type="pres">
      <dgm:prSet presAssocID="{A15B43B0-37B2-47F5-8D07-7E70ED67269B}" presName="connectorText" presStyleLbl="sibTrans2D1" presStyleIdx="0" presStyleCnt="3"/>
      <dgm:spPr/>
      <dgm:t>
        <a:bodyPr/>
        <a:lstStyle/>
        <a:p>
          <a:endParaRPr lang="en-GB"/>
        </a:p>
      </dgm:t>
    </dgm:pt>
    <dgm:pt modelId="{AF7CE3CC-45CE-4CFE-BAA6-DEBDCA3E9965}" type="pres">
      <dgm:prSet presAssocID="{D0A6B87F-F5CC-4DEC-B8BE-5C23B7D3AFD7}" presName="node" presStyleLbl="node1" presStyleIdx="1" presStyleCnt="4" custScaleX="176957">
        <dgm:presLayoutVars>
          <dgm:bulletEnabled val="1"/>
        </dgm:presLayoutVars>
      </dgm:prSet>
      <dgm:spPr/>
      <dgm:t>
        <a:bodyPr/>
        <a:lstStyle/>
        <a:p>
          <a:endParaRPr lang="en-GB"/>
        </a:p>
      </dgm:t>
    </dgm:pt>
    <dgm:pt modelId="{50F174DE-D5AF-4D6B-A60D-624AD6C1D475}" type="pres">
      <dgm:prSet presAssocID="{2450F676-E57B-4D48-8131-6AF4F2A2434C}" presName="sibTrans" presStyleLbl="sibTrans2D1" presStyleIdx="1" presStyleCnt="3"/>
      <dgm:spPr/>
      <dgm:t>
        <a:bodyPr/>
        <a:lstStyle/>
        <a:p>
          <a:endParaRPr lang="en-GB"/>
        </a:p>
      </dgm:t>
    </dgm:pt>
    <dgm:pt modelId="{F585DC4A-9316-48F7-8609-B47619AD681D}" type="pres">
      <dgm:prSet presAssocID="{2450F676-E57B-4D48-8131-6AF4F2A2434C}" presName="connectorText" presStyleLbl="sibTrans2D1" presStyleIdx="1" presStyleCnt="3"/>
      <dgm:spPr/>
      <dgm:t>
        <a:bodyPr/>
        <a:lstStyle/>
        <a:p>
          <a:endParaRPr lang="en-GB"/>
        </a:p>
      </dgm:t>
    </dgm:pt>
    <dgm:pt modelId="{33A07B7F-DDF0-44E4-BB3A-E0D1AD005436}" type="pres">
      <dgm:prSet presAssocID="{A66DAF93-6E24-46AB-AEC6-EC4DAD3DC95C}" presName="node" presStyleLbl="node1" presStyleIdx="2" presStyleCnt="4" custScaleX="178375">
        <dgm:presLayoutVars>
          <dgm:bulletEnabled val="1"/>
        </dgm:presLayoutVars>
      </dgm:prSet>
      <dgm:spPr/>
      <dgm:t>
        <a:bodyPr/>
        <a:lstStyle/>
        <a:p>
          <a:endParaRPr lang="en-GB"/>
        </a:p>
      </dgm:t>
    </dgm:pt>
    <dgm:pt modelId="{AF9CFC84-C287-44A9-99E2-91D533C196E5}" type="pres">
      <dgm:prSet presAssocID="{41667B8A-3449-49F5-9B6E-4D7C2C518B06}" presName="sibTrans" presStyleLbl="sibTrans2D1" presStyleIdx="2" presStyleCnt="3"/>
      <dgm:spPr/>
      <dgm:t>
        <a:bodyPr/>
        <a:lstStyle/>
        <a:p>
          <a:endParaRPr lang="en-GB"/>
        </a:p>
      </dgm:t>
    </dgm:pt>
    <dgm:pt modelId="{8ACBDBF0-EEC1-40AC-82D3-B9EF82659A55}" type="pres">
      <dgm:prSet presAssocID="{41667B8A-3449-49F5-9B6E-4D7C2C518B06}" presName="connectorText" presStyleLbl="sibTrans2D1" presStyleIdx="2" presStyleCnt="3"/>
      <dgm:spPr/>
      <dgm:t>
        <a:bodyPr/>
        <a:lstStyle/>
        <a:p>
          <a:endParaRPr lang="en-GB"/>
        </a:p>
      </dgm:t>
    </dgm:pt>
    <dgm:pt modelId="{00C962F0-FC87-4B5E-AE88-11A9BD53C973}" type="pres">
      <dgm:prSet presAssocID="{1A9E326B-7E25-4846-9554-AD49E9E45E6D}" presName="node" presStyleLbl="node1" presStyleIdx="3" presStyleCnt="4" custScaleX="176957">
        <dgm:presLayoutVars>
          <dgm:bulletEnabled val="1"/>
        </dgm:presLayoutVars>
      </dgm:prSet>
      <dgm:spPr/>
      <dgm:t>
        <a:bodyPr/>
        <a:lstStyle/>
        <a:p>
          <a:endParaRPr lang="en-GB"/>
        </a:p>
      </dgm:t>
    </dgm:pt>
  </dgm:ptLst>
  <dgm:cxnLst>
    <dgm:cxn modelId="{4E3C9C7F-9284-49BD-BEAC-556725E967A6}" srcId="{55B52C81-C0C7-400B-A903-951D9E0C592F}" destId="{00AC0C4D-C595-445C-8831-40A52ECA4135}" srcOrd="0" destOrd="0" parTransId="{A90AD045-AD46-4707-BCA4-A17BE918BBBB}" sibTransId="{A15B43B0-37B2-47F5-8D07-7E70ED67269B}"/>
    <dgm:cxn modelId="{239AE25C-1E8F-4042-A0E2-977A0A6D7735}" srcId="{55B52C81-C0C7-400B-A903-951D9E0C592F}" destId="{A66DAF93-6E24-46AB-AEC6-EC4DAD3DC95C}" srcOrd="2" destOrd="0" parTransId="{AB4E4524-711F-46E3-91CC-FF654A8DD8E1}" sibTransId="{41667B8A-3449-49F5-9B6E-4D7C2C518B06}"/>
    <dgm:cxn modelId="{3CD3C5E3-DC48-43F0-B0FF-C6A7A23B32E8}" type="presOf" srcId="{D0A6B87F-F5CC-4DEC-B8BE-5C23B7D3AFD7}" destId="{AF7CE3CC-45CE-4CFE-BAA6-DEBDCA3E9965}" srcOrd="0" destOrd="0" presId="urn:microsoft.com/office/officeart/2005/8/layout/process2"/>
    <dgm:cxn modelId="{5443491F-BE7F-49D8-9C77-AE6C190A0D5C}" type="presOf" srcId="{00AC0C4D-C595-445C-8831-40A52ECA4135}" destId="{E7DF053E-792A-49C1-B04E-0FD338422434}" srcOrd="0" destOrd="0" presId="urn:microsoft.com/office/officeart/2005/8/layout/process2"/>
    <dgm:cxn modelId="{16AD8431-D57D-4084-9C0F-488217EFB1E7}" type="presOf" srcId="{41667B8A-3449-49F5-9B6E-4D7C2C518B06}" destId="{8ACBDBF0-EEC1-40AC-82D3-B9EF82659A55}" srcOrd="1" destOrd="0" presId="urn:microsoft.com/office/officeart/2005/8/layout/process2"/>
    <dgm:cxn modelId="{787F0EA1-978A-4794-9570-5D40CDE85937}" type="presOf" srcId="{A15B43B0-37B2-47F5-8D07-7E70ED67269B}" destId="{8E7660FC-74AE-45B3-B395-717BDF910AEA}" srcOrd="0" destOrd="0" presId="urn:microsoft.com/office/officeart/2005/8/layout/process2"/>
    <dgm:cxn modelId="{F28004C6-8B08-41CD-950B-52CAABF06BBA}" type="presOf" srcId="{1A9E326B-7E25-4846-9554-AD49E9E45E6D}" destId="{00C962F0-FC87-4B5E-AE88-11A9BD53C973}" srcOrd="0" destOrd="0" presId="urn:microsoft.com/office/officeart/2005/8/layout/process2"/>
    <dgm:cxn modelId="{26B69FE1-99C0-4C07-9266-394142E28059}" srcId="{55B52C81-C0C7-400B-A903-951D9E0C592F}" destId="{D0A6B87F-F5CC-4DEC-B8BE-5C23B7D3AFD7}" srcOrd="1" destOrd="0" parTransId="{D57ACADA-EC3A-449B-BBEE-3CF8E32DE96C}" sibTransId="{2450F676-E57B-4D48-8131-6AF4F2A2434C}"/>
    <dgm:cxn modelId="{42EAFBA0-66EA-457E-A1DA-686321061EAD}" srcId="{55B52C81-C0C7-400B-A903-951D9E0C592F}" destId="{1A9E326B-7E25-4846-9554-AD49E9E45E6D}" srcOrd="3" destOrd="0" parTransId="{7336CD06-9FD9-45A7-8DBA-29C995C18CF0}" sibTransId="{A31FCA88-4B54-40DA-ADCE-3AF9BFA4A38E}"/>
    <dgm:cxn modelId="{93E0BCD8-37BC-4F23-8FF2-8098494B1E3A}" type="presOf" srcId="{A15B43B0-37B2-47F5-8D07-7E70ED67269B}" destId="{A67DE580-7A60-49D8-A1BF-5A111C4C6B0C}" srcOrd="1" destOrd="0" presId="urn:microsoft.com/office/officeart/2005/8/layout/process2"/>
    <dgm:cxn modelId="{806E0D15-80C8-4D55-BA24-542B02ECD4A2}" type="presOf" srcId="{41667B8A-3449-49F5-9B6E-4D7C2C518B06}" destId="{AF9CFC84-C287-44A9-99E2-91D533C196E5}" srcOrd="0" destOrd="0" presId="urn:microsoft.com/office/officeart/2005/8/layout/process2"/>
    <dgm:cxn modelId="{24B75B8B-0DF2-4151-BB81-C42E856627E3}" type="presOf" srcId="{2450F676-E57B-4D48-8131-6AF4F2A2434C}" destId="{50F174DE-D5AF-4D6B-A60D-624AD6C1D475}" srcOrd="0" destOrd="0" presId="urn:microsoft.com/office/officeart/2005/8/layout/process2"/>
    <dgm:cxn modelId="{33843B58-1EDA-45CB-B5D0-B32E8E1ED034}" type="presOf" srcId="{2450F676-E57B-4D48-8131-6AF4F2A2434C}" destId="{F585DC4A-9316-48F7-8609-B47619AD681D}" srcOrd="1" destOrd="0" presId="urn:microsoft.com/office/officeart/2005/8/layout/process2"/>
    <dgm:cxn modelId="{0D708769-24DE-42AA-9447-3E2078057C71}" type="presOf" srcId="{55B52C81-C0C7-400B-A903-951D9E0C592F}" destId="{B8C35415-7CE5-44BA-A207-1BA137A3CA42}" srcOrd="0" destOrd="0" presId="urn:microsoft.com/office/officeart/2005/8/layout/process2"/>
    <dgm:cxn modelId="{D3F4C9DF-9791-4A6B-B1BD-C677ECA519D9}" type="presOf" srcId="{A66DAF93-6E24-46AB-AEC6-EC4DAD3DC95C}" destId="{33A07B7F-DDF0-44E4-BB3A-E0D1AD005436}" srcOrd="0" destOrd="0" presId="urn:microsoft.com/office/officeart/2005/8/layout/process2"/>
    <dgm:cxn modelId="{B22FE45A-B6AE-4EEC-884C-AC6778F78069}" type="presParOf" srcId="{B8C35415-7CE5-44BA-A207-1BA137A3CA42}" destId="{E7DF053E-792A-49C1-B04E-0FD338422434}" srcOrd="0" destOrd="0" presId="urn:microsoft.com/office/officeart/2005/8/layout/process2"/>
    <dgm:cxn modelId="{61EBC048-BB71-441F-BB19-5659E42E4FD6}" type="presParOf" srcId="{B8C35415-7CE5-44BA-A207-1BA137A3CA42}" destId="{8E7660FC-74AE-45B3-B395-717BDF910AEA}" srcOrd="1" destOrd="0" presId="urn:microsoft.com/office/officeart/2005/8/layout/process2"/>
    <dgm:cxn modelId="{B011E69D-4CB1-429C-ADC3-F566CB84109C}" type="presParOf" srcId="{8E7660FC-74AE-45B3-B395-717BDF910AEA}" destId="{A67DE580-7A60-49D8-A1BF-5A111C4C6B0C}" srcOrd="0" destOrd="0" presId="urn:microsoft.com/office/officeart/2005/8/layout/process2"/>
    <dgm:cxn modelId="{9B93517F-E29E-4A79-96CD-EF5FD30B1535}" type="presParOf" srcId="{B8C35415-7CE5-44BA-A207-1BA137A3CA42}" destId="{AF7CE3CC-45CE-4CFE-BAA6-DEBDCA3E9965}" srcOrd="2" destOrd="0" presId="urn:microsoft.com/office/officeart/2005/8/layout/process2"/>
    <dgm:cxn modelId="{C8B8E504-B5DA-4647-AECE-B336A94DA758}" type="presParOf" srcId="{B8C35415-7CE5-44BA-A207-1BA137A3CA42}" destId="{50F174DE-D5AF-4D6B-A60D-624AD6C1D475}" srcOrd="3" destOrd="0" presId="urn:microsoft.com/office/officeart/2005/8/layout/process2"/>
    <dgm:cxn modelId="{15AFECFB-481D-451A-BE36-2FDF1ECC22A0}" type="presParOf" srcId="{50F174DE-D5AF-4D6B-A60D-624AD6C1D475}" destId="{F585DC4A-9316-48F7-8609-B47619AD681D}" srcOrd="0" destOrd="0" presId="urn:microsoft.com/office/officeart/2005/8/layout/process2"/>
    <dgm:cxn modelId="{F2E545FE-7636-48DB-8AF5-837B9F362B85}" type="presParOf" srcId="{B8C35415-7CE5-44BA-A207-1BA137A3CA42}" destId="{33A07B7F-DDF0-44E4-BB3A-E0D1AD005436}" srcOrd="4" destOrd="0" presId="urn:microsoft.com/office/officeart/2005/8/layout/process2"/>
    <dgm:cxn modelId="{0D1C5197-0DE5-45BA-A4AA-460F80F3D7BC}" type="presParOf" srcId="{B8C35415-7CE5-44BA-A207-1BA137A3CA42}" destId="{AF9CFC84-C287-44A9-99E2-91D533C196E5}" srcOrd="5" destOrd="0" presId="urn:microsoft.com/office/officeart/2005/8/layout/process2"/>
    <dgm:cxn modelId="{4D00D228-E94F-46B0-9685-F4670B03A79F}" type="presParOf" srcId="{AF9CFC84-C287-44A9-99E2-91D533C196E5}" destId="{8ACBDBF0-EEC1-40AC-82D3-B9EF82659A55}" srcOrd="0" destOrd="0" presId="urn:microsoft.com/office/officeart/2005/8/layout/process2"/>
    <dgm:cxn modelId="{1F6422DF-7775-4F8B-92B3-471B297628D6}" type="presParOf" srcId="{B8C35415-7CE5-44BA-A207-1BA137A3CA42}" destId="{00C962F0-FC87-4B5E-AE88-11A9BD53C973}" srcOrd="6" destOrd="0" presId="urn:microsoft.com/office/officeart/2005/8/layout/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DF053E-792A-49C1-B04E-0FD338422434}">
      <dsp:nvSpPr>
        <dsp:cNvPr id="0" name=""/>
        <dsp:cNvSpPr/>
      </dsp:nvSpPr>
      <dsp:spPr>
        <a:xfrm>
          <a:off x="801700" y="0"/>
          <a:ext cx="2852975" cy="895259"/>
        </a:xfrm>
        <a:prstGeom prst="roundRect">
          <a:avLst>
            <a:gd name="adj" fmla="val 10000"/>
          </a:avLst>
        </a:prstGeom>
        <a:solidFill>
          <a:srgbClr val="699269"/>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30 Chest Compressions</a:t>
          </a:r>
          <a:endParaRPr lang="en-GB" sz="2000" kern="1200" dirty="0"/>
        </a:p>
      </dsp:txBody>
      <dsp:txXfrm>
        <a:off x="827921" y="26221"/>
        <a:ext cx="2800533" cy="842817"/>
      </dsp:txXfrm>
    </dsp:sp>
    <dsp:sp modelId="{8E7660FC-74AE-45B3-B395-717BDF910AEA}">
      <dsp:nvSpPr>
        <dsp:cNvPr id="0" name=""/>
        <dsp:cNvSpPr/>
      </dsp:nvSpPr>
      <dsp:spPr>
        <a:xfrm rot="5354500">
          <a:off x="2068313" y="918844"/>
          <a:ext cx="337557" cy="402866"/>
        </a:xfrm>
        <a:prstGeom prst="rightArrow">
          <a:avLst>
            <a:gd name="adj1" fmla="val 60000"/>
            <a:gd name="adj2" fmla="val 50000"/>
          </a:avLst>
        </a:prstGeom>
        <a:gradFill rotWithShape="0">
          <a:gsLst>
            <a:gs pos="0">
              <a:schemeClr val="accent6">
                <a:tint val="60000"/>
                <a:hueOff val="0"/>
                <a:satOff val="0"/>
                <a:lumOff val="0"/>
                <a:alphaOff val="0"/>
                <a:tint val="96000"/>
                <a:lumMod val="100000"/>
              </a:schemeClr>
            </a:gs>
            <a:gs pos="78000">
              <a:schemeClr val="accent6">
                <a:tint val="60000"/>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GB" sz="1500" kern="1200"/>
        </a:p>
      </dsp:txBody>
      <dsp:txXfrm rot="-5400000">
        <a:off x="2115561" y="951503"/>
        <a:ext cx="241720" cy="236290"/>
      </dsp:txXfrm>
    </dsp:sp>
    <dsp:sp modelId="{AF7CE3CC-45CE-4CFE-BAA6-DEBDCA3E9965}">
      <dsp:nvSpPr>
        <dsp:cNvPr id="0" name=""/>
        <dsp:cNvSpPr/>
      </dsp:nvSpPr>
      <dsp:spPr>
        <a:xfrm>
          <a:off x="820192" y="1345296"/>
          <a:ext cx="2851605" cy="895259"/>
        </a:xfrm>
        <a:prstGeom prst="roundRect">
          <a:avLst>
            <a:gd name="adj" fmla="val 10000"/>
          </a:avLst>
        </a:prstGeom>
        <a:solidFill>
          <a:srgbClr val="699269"/>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Rate 100/120 a min</a:t>
          </a:r>
          <a:endParaRPr lang="en-GB" sz="1900" kern="1200" dirty="0"/>
        </a:p>
      </dsp:txBody>
      <dsp:txXfrm>
        <a:off x="846413" y="1371517"/>
        <a:ext cx="2799163" cy="842817"/>
      </dsp:txXfrm>
    </dsp:sp>
    <dsp:sp modelId="{50F174DE-D5AF-4D6B-A60D-624AD6C1D475}">
      <dsp:nvSpPr>
        <dsp:cNvPr id="0" name=""/>
        <dsp:cNvSpPr/>
      </dsp:nvSpPr>
      <dsp:spPr>
        <a:xfrm rot="5400000">
          <a:off x="2078133" y="2262938"/>
          <a:ext cx="335722" cy="402866"/>
        </a:xfrm>
        <a:prstGeom prst="rightArrow">
          <a:avLst>
            <a:gd name="adj1" fmla="val 60000"/>
            <a:gd name="adj2" fmla="val 50000"/>
          </a:avLst>
        </a:prstGeom>
        <a:gradFill rotWithShape="0">
          <a:gsLst>
            <a:gs pos="0">
              <a:schemeClr val="accent6">
                <a:tint val="60000"/>
                <a:hueOff val="0"/>
                <a:satOff val="0"/>
                <a:lumOff val="0"/>
                <a:alphaOff val="0"/>
                <a:tint val="96000"/>
                <a:lumMod val="100000"/>
              </a:schemeClr>
            </a:gs>
            <a:gs pos="78000">
              <a:schemeClr val="accent6">
                <a:tint val="60000"/>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GB" sz="1500" kern="1200"/>
        </a:p>
      </dsp:txBody>
      <dsp:txXfrm rot="-5400000">
        <a:off x="2125135" y="2296510"/>
        <a:ext cx="241720" cy="235005"/>
      </dsp:txXfrm>
    </dsp:sp>
    <dsp:sp modelId="{33A07B7F-DDF0-44E4-BB3A-E0D1AD005436}">
      <dsp:nvSpPr>
        <dsp:cNvPr id="0" name=""/>
        <dsp:cNvSpPr/>
      </dsp:nvSpPr>
      <dsp:spPr>
        <a:xfrm>
          <a:off x="808767" y="2688186"/>
          <a:ext cx="2874455" cy="895259"/>
        </a:xfrm>
        <a:prstGeom prst="roundRect">
          <a:avLst>
            <a:gd name="adj" fmla="val 10000"/>
          </a:avLst>
        </a:prstGeom>
        <a:solidFill>
          <a:srgbClr val="699269"/>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5 to 6 cm depth</a:t>
          </a:r>
          <a:endParaRPr lang="en-GB" sz="1900" kern="1200" dirty="0"/>
        </a:p>
      </dsp:txBody>
      <dsp:txXfrm>
        <a:off x="834988" y="2714407"/>
        <a:ext cx="2822013" cy="842817"/>
      </dsp:txXfrm>
    </dsp:sp>
    <dsp:sp modelId="{AF9CFC84-C287-44A9-99E2-91D533C196E5}">
      <dsp:nvSpPr>
        <dsp:cNvPr id="0" name=""/>
        <dsp:cNvSpPr/>
      </dsp:nvSpPr>
      <dsp:spPr>
        <a:xfrm rot="5400000">
          <a:off x="2078133" y="3605827"/>
          <a:ext cx="335722" cy="402866"/>
        </a:xfrm>
        <a:prstGeom prst="rightArrow">
          <a:avLst>
            <a:gd name="adj1" fmla="val 60000"/>
            <a:gd name="adj2" fmla="val 50000"/>
          </a:avLst>
        </a:prstGeom>
        <a:gradFill rotWithShape="0">
          <a:gsLst>
            <a:gs pos="0">
              <a:schemeClr val="accent6">
                <a:tint val="60000"/>
                <a:hueOff val="0"/>
                <a:satOff val="0"/>
                <a:lumOff val="0"/>
                <a:alphaOff val="0"/>
                <a:tint val="96000"/>
                <a:lumMod val="100000"/>
              </a:schemeClr>
            </a:gs>
            <a:gs pos="78000">
              <a:schemeClr val="accent6">
                <a:tint val="60000"/>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GB" sz="1500" kern="1200"/>
        </a:p>
      </dsp:txBody>
      <dsp:txXfrm rot="-5400000">
        <a:off x="2125135" y="3639399"/>
        <a:ext cx="241720" cy="235005"/>
      </dsp:txXfrm>
    </dsp:sp>
    <dsp:sp modelId="{00C962F0-FC87-4B5E-AE88-11A9BD53C973}">
      <dsp:nvSpPr>
        <dsp:cNvPr id="0" name=""/>
        <dsp:cNvSpPr/>
      </dsp:nvSpPr>
      <dsp:spPr>
        <a:xfrm>
          <a:off x="820192" y="4031076"/>
          <a:ext cx="2851605" cy="895259"/>
        </a:xfrm>
        <a:prstGeom prst="roundRect">
          <a:avLst>
            <a:gd name="adj" fmla="val 10000"/>
          </a:avLst>
        </a:prstGeom>
        <a:solidFill>
          <a:srgbClr val="699269"/>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2 rescue breathes</a:t>
          </a:r>
          <a:endParaRPr lang="en-GB" sz="1900" kern="1200" dirty="0"/>
        </a:p>
      </dsp:txBody>
      <dsp:txXfrm>
        <a:off x="846413" y="4057297"/>
        <a:ext cx="2799163" cy="842817"/>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0505DF5-2246-4D49-AA49-43138549A579}" type="datetimeFigureOut">
              <a:rPr lang="en-GB"/>
              <a:pPr>
                <a:defRPr/>
              </a:pPr>
              <a:t>16/04/2024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3F13394A-D3A7-401B-A591-092929F2B330}" type="slidenum">
              <a:rPr lang="en-GB"/>
              <a:pPr>
                <a:defRPr/>
              </a:pPr>
              <a:t>‹#›</a:t>
            </a:fld>
            <a:endParaRPr lang="en-GB"/>
          </a:p>
        </p:txBody>
      </p:sp>
    </p:spTree>
    <p:extLst>
      <p:ext uri="{BB962C8B-B14F-4D97-AF65-F5344CB8AC3E}">
        <p14:creationId xmlns:p14="http://schemas.microsoft.com/office/powerpoint/2010/main" val="7862352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services.parliament.uk/Bills/2017-19/defibrillatorsavailability.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smtClean="0">
              <a:latin typeface="Times New Roman" panose="02020603050405020304" pitchFamily="18" charset="0"/>
            </a:endParaRPr>
          </a:p>
          <a:p>
            <a:pPr eaLnBrk="1" hangingPunct="1">
              <a:spcBef>
                <a:spcPct val="0"/>
              </a:spcBef>
            </a:pPr>
            <a:endParaRPr lang="en-GB" altLang="en-US" dirty="0"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6309CC8-E352-47E1-89AC-20C8B8304A2D}" type="slidenum">
              <a:rPr lang="en-GB" altLang="en-US" smtClean="0"/>
              <a:pPr fontAlgn="base">
                <a:spcBef>
                  <a:spcPct val="0"/>
                </a:spcBef>
                <a:spcAft>
                  <a:spcPct val="0"/>
                </a:spcAft>
              </a:pPr>
              <a:t>1</a:t>
            </a:fld>
            <a:endParaRPr lang="en-GB" altLang="en-US" smtClean="0"/>
          </a:p>
        </p:txBody>
      </p:sp>
    </p:spTree>
    <p:extLst>
      <p:ext uri="{BB962C8B-B14F-4D97-AF65-F5344CB8AC3E}">
        <p14:creationId xmlns:p14="http://schemas.microsoft.com/office/powerpoint/2010/main" val="1213973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You do not need any training to use a defibrillator as it will tell you exactly what you need to do but a lot of people will feel more confident if they are familiar with its use.</a:t>
            </a:r>
          </a:p>
          <a:p>
            <a:pPr eaLnBrk="1" hangingPunct="1">
              <a:spcBef>
                <a:spcPct val="0"/>
              </a:spcBef>
            </a:pPr>
            <a:r>
              <a:rPr lang="en-GB" altLang="en-US" dirty="0" smtClean="0"/>
              <a:t>Defibrillators are usually located in workplaces, public spaces such as airports, train stations and shopping centres. They may also be labelled PAD public access defibrillators</a:t>
            </a:r>
          </a:p>
          <a:p>
            <a:pPr eaLnBrk="1" hangingPunct="1">
              <a:spcBef>
                <a:spcPct val="0"/>
              </a:spcBef>
            </a:pPr>
            <a:endParaRPr lang="en-GB" altLang="en-US" dirty="0"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6309CC8-E352-47E1-89AC-20C8B8304A2D}" type="slidenum">
              <a:rPr lang="en-GB" altLang="en-US" smtClean="0"/>
              <a:pPr fontAlgn="base">
                <a:spcBef>
                  <a:spcPct val="0"/>
                </a:spcBef>
                <a:spcAft>
                  <a:spcPct val="0"/>
                </a:spcAft>
              </a:pPr>
              <a:t>10</a:t>
            </a:fld>
            <a:endParaRPr lang="en-GB" altLang="en-US" smtClean="0"/>
          </a:p>
        </p:txBody>
      </p:sp>
    </p:spTree>
    <p:extLst>
      <p:ext uri="{BB962C8B-B14F-4D97-AF65-F5344CB8AC3E}">
        <p14:creationId xmlns:p14="http://schemas.microsoft.com/office/powerpoint/2010/main" val="628583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pPr>
            <a:r>
              <a:rPr lang="en-GB" altLang="en-US" dirty="0" smtClean="0"/>
              <a:t>Turn the defibrillator on by pressing the green button and follow its instructions.</a:t>
            </a:r>
          </a:p>
          <a:p>
            <a:pPr marL="171450" indent="-171450" eaLnBrk="1" hangingPunct="1">
              <a:spcBef>
                <a:spcPct val="0"/>
              </a:spcBef>
              <a:buFont typeface="Arial" panose="020B0604020202020204" pitchFamily="34" charset="0"/>
              <a:buChar char="•"/>
            </a:pPr>
            <a:r>
              <a:rPr lang="en-GB" altLang="en-US" dirty="0" smtClean="0"/>
              <a:t>Peel off the sticky pads and attach them to the patient’s skin, one on each side of the chest, as shown in the picture on the defibrillator. </a:t>
            </a:r>
            <a:r>
              <a:rPr lang="en-GB" altLang="en-US" b="1" dirty="0" smtClean="0"/>
              <a:t>Click</a:t>
            </a:r>
          </a:p>
          <a:p>
            <a:pPr marL="171450" indent="-171450" eaLnBrk="1" hangingPunct="1">
              <a:spcBef>
                <a:spcPct val="0"/>
              </a:spcBef>
              <a:buFont typeface="Arial" panose="020B0604020202020204" pitchFamily="34" charset="0"/>
              <a:buChar char="•"/>
            </a:pPr>
            <a:r>
              <a:rPr lang="en-GB" altLang="en-US" dirty="0" smtClean="0"/>
              <a:t>Once the pads have been attached, stop CPR and don’t touch the casualty. The defibrillator will then analyse the casualties heart rhythm. </a:t>
            </a:r>
            <a:r>
              <a:rPr lang="en-GB" altLang="en-US" b="1" dirty="0" smtClean="0"/>
              <a:t>click</a:t>
            </a:r>
          </a:p>
          <a:p>
            <a:pPr marL="171450" indent="-171450" eaLnBrk="1" hangingPunct="1">
              <a:spcBef>
                <a:spcPct val="0"/>
              </a:spcBef>
              <a:buFont typeface="Arial" panose="020B0604020202020204" pitchFamily="34" charset="0"/>
              <a:buChar char="•"/>
            </a:pPr>
            <a:r>
              <a:rPr lang="en-GB" altLang="en-US" dirty="0" smtClean="0"/>
              <a:t>The defibrillator will assess whether a shock is needed and if so, it will tell you to press the shock button. An automatic defibrillator will shock the casualty without prompt. Do not touch the casualty while they are being shocked.</a:t>
            </a:r>
          </a:p>
          <a:p>
            <a:pPr marL="171450" indent="-171450" eaLnBrk="1" hangingPunct="1">
              <a:spcBef>
                <a:spcPct val="0"/>
              </a:spcBef>
              <a:buFont typeface="Arial" panose="020B0604020202020204" pitchFamily="34" charset="0"/>
              <a:buChar char="•"/>
            </a:pPr>
            <a:r>
              <a:rPr lang="en-GB" altLang="en-US" dirty="0" smtClean="0"/>
              <a:t>The defibrillator will tell you when the shock has been delivered and whether you need to continue CPR.</a:t>
            </a:r>
          </a:p>
          <a:p>
            <a:pPr marL="171450" indent="-171450" eaLnBrk="1" hangingPunct="1">
              <a:spcBef>
                <a:spcPct val="0"/>
              </a:spcBef>
              <a:buFont typeface="Arial" panose="020B0604020202020204" pitchFamily="34" charset="0"/>
              <a:buChar char="•"/>
            </a:pPr>
            <a:r>
              <a:rPr lang="en-GB" altLang="en-US" dirty="0" smtClean="0"/>
              <a:t>Continue with chest compressions and rescue breaths until the casualty shows signs of life or the defibrillator tells you to stop so it can analyse the heartbeat again.</a:t>
            </a:r>
          </a:p>
          <a:p>
            <a:pPr eaLnBrk="1" hangingPunct="1">
              <a:spcBef>
                <a:spcPct val="0"/>
              </a:spcBef>
            </a:pPr>
            <a:endParaRPr lang="en-GB" altLang="en-US" dirty="0"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6309CC8-E352-47E1-89AC-20C8B8304A2D}" type="slidenum">
              <a:rPr lang="en-GB" altLang="en-US" smtClean="0"/>
              <a:pPr fontAlgn="base">
                <a:spcBef>
                  <a:spcPct val="0"/>
                </a:spcBef>
                <a:spcAft>
                  <a:spcPct val="0"/>
                </a:spcAft>
              </a:pPr>
              <a:t>11</a:t>
            </a:fld>
            <a:endParaRPr lang="en-GB" altLang="en-US" smtClean="0"/>
          </a:p>
        </p:txBody>
      </p:sp>
    </p:spTree>
    <p:extLst>
      <p:ext uri="{BB962C8B-B14F-4D97-AF65-F5344CB8AC3E}">
        <p14:creationId xmlns:p14="http://schemas.microsoft.com/office/powerpoint/2010/main" val="3698202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1947 a 14-year-old patient’s heart stopped during surgery. Out of desperation, Claude Beck ordered that his research unit be brought up from the hospital’s basement. This simple defibrillator consisted of a transformer to isolate the patient from the 110-volt ac wall supply, a variable resistor to limit the current to a heart-safe value, and two metal tablespoons with wooden handles to deliver the jolt to the exposed heart.  The first shock failed but the 2</a:t>
            </a:r>
            <a:r>
              <a:rPr kumimoji="0" lang="en-GB" sz="1200" b="0" i="0" u="none" strike="noStrike" kern="1200" cap="none" spc="0" normalizeH="0" baseline="30000" noProof="0" dirty="0" smtClean="0">
                <a:ln>
                  <a:noFill/>
                </a:ln>
                <a:solidFill>
                  <a:prstClr val="black"/>
                </a:solidFill>
                <a:effectLst/>
                <a:uLnTx/>
                <a:uFillTx/>
                <a:latin typeface="+mn-lt"/>
                <a:ea typeface="+mn-ea"/>
                <a:cs typeface="+mn-cs"/>
              </a:rPr>
              <a:t>nd</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brought the teenager back to life. Prior to this Beck had been researching delivering shocks to exposed animal hearts.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hlinkClick r:id="rId3"/>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hlinkClick r:id="rId3"/>
              </a:rPr>
              <a:t>The Defibrillators Availability Bill</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was first read in Parliament in 2018 and not only recognises the need for AEDs in public places but also legislates for awareness and training to ensure people are ready to use them.</a:t>
            </a:r>
            <a:br>
              <a:rPr kumimoji="0" lang="en-GB" sz="1200" b="0" i="0" u="none" strike="noStrike" kern="1200" cap="none" spc="0" normalizeH="0" baseline="0" noProof="0" dirty="0" smtClean="0">
                <a:ln>
                  <a:noFill/>
                </a:ln>
                <a:solidFill>
                  <a:prstClr val="black"/>
                </a:solidFill>
                <a:effectLst/>
                <a:uLnTx/>
                <a:uFillTx/>
                <a:latin typeface="+mn-lt"/>
                <a:ea typeface="+mn-ea"/>
                <a:cs typeface="+mn-cs"/>
              </a:rPr>
            </a:br>
            <a:r>
              <a:rPr kumimoji="0" lang="en-GB" sz="1200" b="0" i="0" u="none" strike="noStrike" kern="1200" cap="none" spc="0" normalizeH="0" baseline="0" noProof="0" dirty="0" smtClean="0">
                <a:ln>
                  <a:noFill/>
                </a:ln>
                <a:solidFill>
                  <a:prstClr val="black"/>
                </a:solidFill>
                <a:effectLst/>
                <a:uLnTx/>
                <a:uFillTx/>
                <a:latin typeface="+mn-lt"/>
                <a:ea typeface="+mn-ea"/>
                <a:cs typeface="+mn-cs"/>
              </a:rPr>
              <a:t>Since September 2020, CPR has become a mandatory topic on the National Curriculum in England. Consequently, all young people in England should have learnt how to give CPR and use a defibrillator by the time they leave secondary school. Hopefully this will dramatically improve our survival rates from out of hospital cardiac arrests, to the same extent as it has in Denmark and other Scandinavian countries.</a:t>
            </a:r>
          </a:p>
          <a:p>
            <a:pPr eaLnBrk="1" hangingPunct="1">
              <a:spcBef>
                <a:spcPct val="0"/>
              </a:spcBef>
            </a:pPr>
            <a:endParaRPr lang="en-GB" altLang="en-US" dirty="0" smtClean="0">
              <a:latin typeface="Times New Roman" panose="02020603050405020304" pitchFamily="18" charset="0"/>
            </a:endParaRPr>
          </a:p>
          <a:p>
            <a:pPr eaLnBrk="1" hangingPunct="1">
              <a:spcBef>
                <a:spcPct val="0"/>
              </a:spcBef>
            </a:pPr>
            <a:r>
              <a:rPr lang="en-GB" altLang="en-US" dirty="0" smtClean="0"/>
              <a:t>Defibfinder.uk</a:t>
            </a:r>
            <a:r>
              <a:rPr lang="en-GB" altLang="en-US" baseline="0" dirty="0" smtClean="0"/>
              <a:t> – enter postcode and it tells you where nearest </a:t>
            </a:r>
            <a:r>
              <a:rPr lang="en-GB" altLang="en-US" baseline="0" dirty="0" err="1" smtClean="0"/>
              <a:t>Defib</a:t>
            </a:r>
            <a:r>
              <a:rPr lang="en-GB" altLang="en-US" baseline="0" dirty="0" smtClean="0"/>
              <a:t> is</a:t>
            </a:r>
            <a:endParaRPr lang="en-GB" altLang="en-US" dirty="0"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6309CC8-E352-47E1-89AC-20C8B8304A2D}" type="slidenum">
              <a:rPr lang="en-GB" altLang="en-US" smtClean="0"/>
              <a:pPr fontAlgn="base">
                <a:spcBef>
                  <a:spcPct val="0"/>
                </a:spcBef>
                <a:spcAft>
                  <a:spcPct val="0"/>
                </a:spcAft>
              </a:pPr>
              <a:t>12</a:t>
            </a:fld>
            <a:endParaRPr lang="en-GB" altLang="en-US" smtClean="0"/>
          </a:p>
        </p:txBody>
      </p:sp>
    </p:spTree>
    <p:extLst>
      <p:ext uri="{BB962C8B-B14F-4D97-AF65-F5344CB8AC3E}">
        <p14:creationId xmlns:p14="http://schemas.microsoft.com/office/powerpoint/2010/main" val="3797299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smtClean="0">
                <a:ln>
                  <a:noFill/>
                </a:ln>
                <a:solidFill>
                  <a:prstClr val="black"/>
                </a:solidFill>
                <a:effectLst/>
                <a:uLnTx/>
                <a:uFillTx/>
                <a:latin typeface="+mn-lt"/>
                <a:ea typeface="+mn-ea"/>
                <a:cs typeface="+mn-cs"/>
              </a:rPr>
              <a:t>Medication Patches:</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Remove and wipe the area dry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smtClean="0">
                <a:ln>
                  <a:noFill/>
                </a:ln>
                <a:solidFill>
                  <a:prstClr val="black"/>
                </a:solidFill>
                <a:effectLst/>
                <a:uLnTx/>
                <a:uFillTx/>
                <a:latin typeface="+mn-lt"/>
                <a:ea typeface="+mn-ea"/>
                <a:cs typeface="+mn-cs"/>
              </a:rPr>
              <a:t>Piercings:</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Do not waste time trying to remove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smtClean="0">
                <a:ln>
                  <a:noFill/>
                </a:ln>
                <a:solidFill>
                  <a:prstClr val="black"/>
                </a:solidFill>
                <a:effectLst/>
                <a:uLnTx/>
                <a:uFillTx/>
                <a:latin typeface="+mn-lt"/>
                <a:ea typeface="+mn-ea"/>
                <a:cs typeface="+mn-cs"/>
              </a:rPr>
              <a:t>Playtex/Push up:</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All underwired bras should be cut through the centre and moved to one side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smtClean="0">
                <a:ln>
                  <a:noFill/>
                </a:ln>
                <a:solidFill>
                  <a:prstClr val="black"/>
                </a:solidFill>
                <a:effectLst/>
                <a:uLnTx/>
                <a:uFillTx/>
                <a:latin typeface="+mn-lt"/>
                <a:ea typeface="+mn-ea"/>
                <a:cs typeface="+mn-cs"/>
              </a:rPr>
              <a:t>Pacemaker:</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Be aware of pacemaker sites just below the skin. Usually left upper side of chest below collar bone but may be placed on right side for medical reasons. If this is the case place the pad below the site or use pads front and back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smtClean="0">
                <a:ln>
                  <a:noFill/>
                </a:ln>
                <a:solidFill>
                  <a:prstClr val="black"/>
                </a:solidFill>
                <a:effectLst/>
                <a:uLnTx/>
                <a:uFillTx/>
                <a:latin typeface="+mn-lt"/>
                <a:ea typeface="+mn-ea"/>
                <a:cs typeface="+mn-cs"/>
              </a:rPr>
              <a:t>Pendants: 	</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Move and neck jewellery away from location of pad placement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smtClean="0">
                <a:ln>
                  <a:noFill/>
                </a:ln>
                <a:solidFill>
                  <a:prstClr val="black"/>
                </a:solidFill>
                <a:effectLst/>
                <a:uLnTx/>
                <a:uFillTx/>
                <a:latin typeface="+mn-lt"/>
                <a:ea typeface="+mn-ea"/>
                <a:cs typeface="+mn-cs"/>
              </a:rPr>
              <a:t>Pretty Hairy: </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Shave area quickly if casualty has a lot of chest hair that would prevent the pads sticking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smtClean="0">
                <a:ln>
                  <a:noFill/>
                </a:ln>
                <a:solidFill>
                  <a:prstClr val="black"/>
                </a:solidFill>
                <a:effectLst/>
                <a:uLnTx/>
                <a:uFillTx/>
                <a:latin typeface="+mn-lt"/>
                <a:ea typeface="+mn-ea"/>
                <a:cs typeface="+mn-cs"/>
              </a:rPr>
              <a:t>Perspiration</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Dry the area where the pads are to be put if the casualty is sweating or wet</a:t>
            </a:r>
          </a:p>
          <a:p>
            <a:pPr eaLnBrk="1" hangingPunct="1">
              <a:spcBef>
                <a:spcPct val="0"/>
              </a:spcBef>
            </a:pPr>
            <a:endParaRPr lang="en-GB" altLang="en-US" dirty="0" smtClean="0">
              <a:latin typeface="Times New Roman" panose="02020603050405020304" pitchFamily="18" charset="0"/>
            </a:endParaRPr>
          </a:p>
          <a:p>
            <a:pPr eaLnBrk="1" hangingPunct="1">
              <a:spcBef>
                <a:spcPct val="0"/>
              </a:spcBef>
            </a:pPr>
            <a:endParaRPr lang="en-GB" altLang="en-US" dirty="0"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6309CC8-E352-47E1-89AC-20C8B8304A2D}" type="slidenum">
              <a:rPr lang="en-GB" altLang="en-US" smtClean="0"/>
              <a:pPr fontAlgn="base">
                <a:spcBef>
                  <a:spcPct val="0"/>
                </a:spcBef>
                <a:spcAft>
                  <a:spcPct val="0"/>
                </a:spcAft>
              </a:pPr>
              <a:t>13</a:t>
            </a:fld>
            <a:endParaRPr lang="en-GB" altLang="en-US" smtClean="0"/>
          </a:p>
        </p:txBody>
      </p:sp>
    </p:spTree>
    <p:extLst>
      <p:ext uri="{BB962C8B-B14F-4D97-AF65-F5344CB8AC3E}">
        <p14:creationId xmlns:p14="http://schemas.microsoft.com/office/powerpoint/2010/main" val="42488555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In order to maintain the oxygen supply to the body a person must be breathing effectively and their heart must be pumping. If either of these stop, the heart and brain will quickly deteriorate. If a casualty suffers a cardiac arrest, there is a sequence of events that must happen in order for them to have a chance of survival.</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GB" sz="1200" b="1" i="0" u="none" strike="noStrike" kern="1200" cap="none" spc="0" normalizeH="0" baseline="0" noProof="0" dirty="0" smtClean="0">
                <a:ln>
                  <a:noFill/>
                </a:ln>
                <a:solidFill>
                  <a:prstClr val="black"/>
                </a:solidFill>
                <a:effectLst/>
                <a:uLnTx/>
                <a:uFillTx/>
                <a:latin typeface="+mn-lt"/>
                <a:ea typeface="+mn-ea"/>
                <a:cs typeface="+mn-cs"/>
              </a:rPr>
              <a:t>Early recognition and call for help:</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If you think a casualty might have a cardiac arrest then call for help before they collapse.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GB" sz="1200" b="1" i="0" u="none" strike="noStrike" kern="1200" cap="none" spc="0" normalizeH="0" baseline="0" noProof="0" dirty="0" smtClean="0">
                <a:ln>
                  <a:noFill/>
                </a:ln>
                <a:solidFill>
                  <a:prstClr val="black"/>
                </a:solidFill>
                <a:effectLst/>
                <a:uLnTx/>
                <a:uFillTx/>
                <a:latin typeface="+mn-lt"/>
                <a:ea typeface="+mn-ea"/>
                <a:cs typeface="+mn-cs"/>
              </a:rPr>
              <a:t>Early CPR: </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before the ambulance arrives has been proven to double or triple the chances of survival</a:t>
            </a:r>
          </a:p>
          <a:p>
            <a:pPr marL="228600" marR="0" lvl="0" indent="-228600" algn="l" defTabSz="914400" rtl="0" eaLnBrk="1" fontAlgn="auto" latinLnBrk="0" hangingPunct="1">
              <a:lnSpc>
                <a:spcPct val="100000"/>
              </a:lnSpc>
              <a:spcBef>
                <a:spcPts val="0"/>
              </a:spcBef>
              <a:spcAft>
                <a:spcPts val="0"/>
              </a:spcAft>
              <a:buClrTx/>
              <a:buSzTx/>
              <a:buFontTx/>
              <a:buAutoNum type="arabicPeriod" startAt="3"/>
              <a:tabLst/>
              <a:defRPr/>
            </a:pPr>
            <a:r>
              <a:rPr kumimoji="0" lang="en-GB" sz="1200" b="1" i="0" u="none" strike="noStrike" kern="1200" cap="none" spc="0" normalizeH="0" baseline="0" noProof="0" dirty="0" smtClean="0">
                <a:ln>
                  <a:noFill/>
                </a:ln>
                <a:solidFill>
                  <a:prstClr val="black"/>
                </a:solidFill>
                <a:effectLst/>
                <a:uLnTx/>
                <a:uFillTx/>
                <a:latin typeface="+mn-lt"/>
                <a:ea typeface="+mn-ea"/>
                <a:cs typeface="+mn-cs"/>
              </a:rPr>
              <a:t>Early AED: </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can dramatically increase the chances of survival if a casualties heart stops beating, but it must be used promptly. For every one minute delay in delivering the shock, the chance of survival reduces by up to 10%. </a:t>
            </a:r>
            <a:r>
              <a:rPr kumimoji="0" lang="en-GB" sz="1200" b="1" i="0" u="none" strike="noStrike" kern="1200" cap="none" spc="0" normalizeH="0" baseline="0" noProof="0" dirty="0" smtClean="0">
                <a:ln>
                  <a:noFill/>
                </a:ln>
                <a:solidFill>
                  <a:prstClr val="black"/>
                </a:solidFill>
                <a:effectLst/>
                <a:uLnTx/>
                <a:uFillTx/>
                <a:latin typeface="+mn-lt"/>
                <a:ea typeface="+mn-ea"/>
                <a:cs typeface="+mn-cs"/>
              </a:rPr>
              <a:t>Defibrillation stops the heart to allow it to restart in normal rhythm </a:t>
            </a:r>
          </a:p>
          <a:p>
            <a:pPr marL="228600" marR="0" lvl="0" indent="-228600" algn="l" defTabSz="914400" rtl="0" eaLnBrk="1" fontAlgn="auto" latinLnBrk="0" hangingPunct="1">
              <a:lnSpc>
                <a:spcPct val="100000"/>
              </a:lnSpc>
              <a:spcBef>
                <a:spcPts val="0"/>
              </a:spcBef>
              <a:spcAft>
                <a:spcPts val="0"/>
              </a:spcAft>
              <a:buClrTx/>
              <a:buSzTx/>
              <a:buFontTx/>
              <a:buAutoNum type="arabicPeriod" startAt="3"/>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startAt="3"/>
              <a:tabLst/>
              <a:defRPr/>
            </a:pPr>
            <a:r>
              <a:rPr kumimoji="0" lang="en-GB" sz="1200" b="1" i="0" u="none" strike="noStrike" kern="1200" cap="none" spc="0" normalizeH="0" baseline="0" noProof="0" dirty="0" smtClean="0">
                <a:ln>
                  <a:noFill/>
                </a:ln>
                <a:solidFill>
                  <a:prstClr val="black"/>
                </a:solidFill>
                <a:effectLst/>
                <a:uLnTx/>
                <a:uFillTx/>
                <a:latin typeface="+mn-lt"/>
                <a:ea typeface="+mn-ea"/>
                <a:cs typeface="+mn-cs"/>
              </a:rPr>
              <a:t>Early advanced care: </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from the ambulance services and hospital is essential to reduce the effects of the arrest and stabilise the casualty’s condition</a:t>
            </a:r>
          </a:p>
          <a:p>
            <a:pPr eaLnBrk="1" hangingPunct="1">
              <a:spcBef>
                <a:spcPct val="0"/>
              </a:spcBef>
            </a:pPr>
            <a:endParaRPr lang="en-GB" altLang="en-US" dirty="0" smtClean="0">
              <a:latin typeface="Times New Roman" panose="02020603050405020304" pitchFamily="18" charset="0"/>
            </a:endParaRPr>
          </a:p>
          <a:p>
            <a:pPr eaLnBrk="1" hangingPunct="1">
              <a:spcBef>
                <a:spcPct val="0"/>
              </a:spcBef>
            </a:pPr>
            <a:endParaRPr lang="en-GB" altLang="en-US" dirty="0"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6309CC8-E352-47E1-89AC-20C8B8304A2D}" type="slidenum">
              <a:rPr lang="en-GB" altLang="en-US" smtClean="0"/>
              <a:pPr fontAlgn="base">
                <a:spcBef>
                  <a:spcPct val="0"/>
                </a:spcBef>
                <a:spcAft>
                  <a:spcPct val="0"/>
                </a:spcAft>
              </a:pPr>
              <a:t>15</a:t>
            </a:fld>
            <a:endParaRPr lang="en-GB" altLang="en-US" smtClean="0"/>
          </a:p>
        </p:txBody>
      </p:sp>
    </p:spTree>
    <p:extLst>
      <p:ext uri="{BB962C8B-B14F-4D97-AF65-F5344CB8AC3E}">
        <p14:creationId xmlns:p14="http://schemas.microsoft.com/office/powerpoint/2010/main" val="1536516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latin typeface="Times New Roman" panose="02020603050405020304" pitchFamily="18" charset="0"/>
              </a:rPr>
              <a:t>Ask learner what they think</a:t>
            </a:r>
            <a:r>
              <a:rPr lang="en-GB" altLang="en-US" baseline="0" dirty="0" smtClean="0">
                <a:latin typeface="Times New Roman" panose="02020603050405020304" pitchFamily="18" charset="0"/>
              </a:rPr>
              <a:t> Basic Life Support is?</a:t>
            </a:r>
            <a:endParaRPr lang="en-GB" altLang="en-US" dirty="0" smtClean="0">
              <a:latin typeface="Times New Roman" panose="02020603050405020304" pitchFamily="18" charset="0"/>
            </a:endParaRPr>
          </a:p>
          <a:p>
            <a:pPr eaLnBrk="1" hangingPunct="1">
              <a:spcBef>
                <a:spcPct val="0"/>
              </a:spcBef>
            </a:pPr>
            <a:endParaRPr lang="en-GB" altLang="en-US" dirty="0"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6309CC8-E352-47E1-89AC-20C8B8304A2D}" type="slidenum">
              <a:rPr lang="en-GB" altLang="en-US" smtClean="0"/>
              <a:pPr fontAlgn="base">
                <a:spcBef>
                  <a:spcPct val="0"/>
                </a:spcBef>
                <a:spcAft>
                  <a:spcPct val="0"/>
                </a:spcAft>
              </a:pPr>
              <a:t>2</a:t>
            </a:fld>
            <a:endParaRPr lang="en-GB" altLang="en-US" smtClean="0"/>
          </a:p>
        </p:txBody>
      </p:sp>
    </p:spTree>
    <p:extLst>
      <p:ext uri="{BB962C8B-B14F-4D97-AF65-F5344CB8AC3E}">
        <p14:creationId xmlns:p14="http://schemas.microsoft.com/office/powerpoint/2010/main" val="621162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altLang="en-US" sz="1200" b="1" i="0" u="none" strike="noStrike" kern="1200" cap="none" spc="0" normalizeH="0" baseline="0" noProof="0" dirty="0" smtClean="0">
                <a:ln>
                  <a:noFill/>
                </a:ln>
                <a:solidFill>
                  <a:prstClr val="black"/>
                </a:solidFill>
                <a:effectLst/>
                <a:uLnTx/>
                <a:uFillTx/>
                <a:latin typeface="+mn-lt"/>
                <a:ea typeface="+mn-ea"/>
                <a:cs typeface="+mn-cs"/>
              </a:rPr>
              <a:t>Review SAMPLE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1200" b="1" i="0" u="none" strike="noStrike" kern="1200" cap="none" spc="0" normalizeH="0" baseline="0" noProof="0" dirty="0" smtClean="0">
                <a:ln>
                  <a:noFill/>
                </a:ln>
                <a:solidFill>
                  <a:prstClr val="black"/>
                </a:solidFill>
                <a:effectLst/>
                <a:uLnTx/>
                <a:uFillTx/>
                <a:latin typeface="+mn-lt"/>
                <a:ea typeface="+mn-ea"/>
                <a:cs typeface="+mn-cs"/>
              </a:rPr>
              <a:t>Signs and symptoms – Ask learners what the difference is between a sign and a symptom?</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smtClean="0">
                <a:ln>
                  <a:noFill/>
                </a:ln>
                <a:solidFill>
                  <a:prstClr val="black"/>
                </a:solidFill>
                <a:effectLst/>
                <a:uLnTx/>
                <a:uFillTx/>
                <a:latin typeface="+mn-lt"/>
                <a:ea typeface="+mn-ea"/>
                <a:cs typeface="+mn-cs"/>
              </a:rPr>
              <a:t>Signs</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are something you can see: p</a:t>
            </a:r>
            <a:r>
              <a:rPr kumimoji="0" lang="en-GB" altLang="en-US" sz="1200" b="0" i="0" u="none" strike="noStrike" kern="1200" cap="none" spc="0" normalizeH="0" baseline="0" noProof="0" dirty="0" smtClean="0">
                <a:ln>
                  <a:noFill/>
                </a:ln>
                <a:solidFill>
                  <a:prstClr val="black"/>
                </a:solidFill>
                <a:effectLst/>
                <a:uLnTx/>
                <a:uFillTx/>
                <a:latin typeface="+mn-lt"/>
                <a:ea typeface="+mn-ea"/>
                <a:cs typeface="+mn-cs"/>
              </a:rPr>
              <a:t>ale, flushed, grey and clammy or b</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lood coming out of a nostril.</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smtClean="0">
                <a:ln>
                  <a:noFill/>
                </a:ln>
                <a:solidFill>
                  <a:prstClr val="black"/>
                </a:solidFill>
                <a:effectLst/>
                <a:uLnTx/>
                <a:uFillTx/>
                <a:latin typeface="+mn-lt"/>
                <a:ea typeface="+mn-ea"/>
                <a:cs typeface="+mn-cs"/>
              </a:rPr>
              <a:t>Symptoms</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are only experienced by the person: nausea, anxiety, low back pain, fatigue etc.</a:t>
            </a:r>
            <a:endParaRPr kumimoji="0" lang="en-GB" altLang="en-US" sz="12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1200" b="1" i="0" u="none" strike="noStrike" kern="1200" cap="none" spc="0" normalizeH="0" baseline="0" noProof="0" dirty="0" smtClean="0">
                <a:ln>
                  <a:noFill/>
                </a:ln>
                <a:solidFill>
                  <a:prstClr val="black"/>
                </a:solidFill>
                <a:effectLst/>
                <a:uLnTx/>
                <a:uFillTx/>
                <a:latin typeface="+mn-lt"/>
                <a:ea typeface="+mn-ea"/>
                <a:cs typeface="+mn-cs"/>
              </a:rPr>
              <a:t>Allergies</a:t>
            </a:r>
            <a:r>
              <a:rPr kumimoji="0" lang="en-GB" altLang="en-US" sz="1200" b="0" i="0" u="none" strike="noStrike" kern="1200" cap="none" spc="0" normalizeH="0" baseline="0" noProof="0" dirty="0" smtClean="0">
                <a:ln>
                  <a:noFill/>
                </a:ln>
                <a:solidFill>
                  <a:prstClr val="black"/>
                </a:solidFill>
                <a:effectLst/>
                <a:uLnTx/>
                <a:uFillTx/>
                <a:latin typeface="+mn-lt"/>
                <a:ea typeface="+mn-ea"/>
                <a:cs typeface="+mn-cs"/>
              </a:rPr>
              <a:t> – ask the casualty or look for any bracelets or necklaces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1200" b="1" i="0" u="none" strike="noStrike" kern="1200" cap="none" spc="0" normalizeH="0" baseline="0" noProof="0" dirty="0" smtClean="0">
                <a:ln>
                  <a:noFill/>
                </a:ln>
                <a:solidFill>
                  <a:prstClr val="black"/>
                </a:solidFill>
                <a:effectLst/>
                <a:uLnTx/>
                <a:uFillTx/>
                <a:latin typeface="+mn-lt"/>
                <a:ea typeface="+mn-ea"/>
                <a:cs typeface="+mn-cs"/>
              </a:rPr>
              <a:t>Medication </a:t>
            </a:r>
            <a:r>
              <a:rPr kumimoji="0" lang="en-GB" altLang="en-US" sz="1200" b="0" i="0" u="none" strike="noStrike" kern="1200" cap="none" spc="0" normalizeH="0" baseline="0" noProof="0" dirty="0" smtClean="0">
                <a:ln>
                  <a:noFill/>
                </a:ln>
                <a:solidFill>
                  <a:prstClr val="black"/>
                </a:solidFill>
                <a:effectLst/>
                <a:uLnTx/>
                <a:uFillTx/>
                <a:latin typeface="+mn-lt"/>
                <a:ea typeface="+mn-ea"/>
                <a:cs typeface="+mn-cs"/>
              </a:rPr>
              <a:t>– Again ask or look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1200" b="1" i="0" u="none" strike="noStrike" kern="1200" cap="none" spc="0" normalizeH="0" baseline="0" noProof="0" dirty="0" smtClean="0">
                <a:ln>
                  <a:noFill/>
                </a:ln>
                <a:solidFill>
                  <a:prstClr val="black"/>
                </a:solidFill>
                <a:effectLst/>
                <a:uLnTx/>
                <a:uFillTx/>
                <a:latin typeface="+mn-lt"/>
                <a:ea typeface="+mn-ea"/>
                <a:cs typeface="+mn-cs"/>
              </a:rPr>
              <a:t>Past medical history </a:t>
            </a:r>
            <a:r>
              <a:rPr kumimoji="0" lang="en-GB" altLang="en-US" sz="1200" b="0" i="0" u="none" strike="noStrike" kern="1200" cap="none" spc="0" normalizeH="0" baseline="0" noProof="0" dirty="0" smtClean="0">
                <a:ln>
                  <a:noFill/>
                </a:ln>
                <a:solidFill>
                  <a:prstClr val="black"/>
                </a:solidFill>
                <a:effectLst/>
                <a:uLnTx/>
                <a:uFillTx/>
                <a:latin typeface="+mn-lt"/>
                <a:ea typeface="+mn-ea"/>
                <a:cs typeface="+mn-cs"/>
              </a:rPr>
              <a:t>– Ask the casualty or check for any scars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1200" b="1" i="0" u="none" strike="noStrike" kern="1200" cap="none" spc="0" normalizeH="0" baseline="0" noProof="0" dirty="0" smtClean="0">
                <a:ln>
                  <a:noFill/>
                </a:ln>
                <a:solidFill>
                  <a:prstClr val="black"/>
                </a:solidFill>
                <a:effectLst/>
                <a:uLnTx/>
                <a:uFillTx/>
                <a:latin typeface="+mn-lt"/>
                <a:ea typeface="+mn-ea"/>
                <a:cs typeface="+mn-cs"/>
              </a:rPr>
              <a:t>Last meal </a:t>
            </a:r>
            <a:r>
              <a:rPr kumimoji="0" lang="en-GB" altLang="en-US" sz="1200" b="0" i="0" u="none" strike="noStrike" kern="1200" cap="none" spc="0" normalizeH="0" baseline="0" noProof="0" dirty="0" smtClean="0">
                <a:ln>
                  <a:noFill/>
                </a:ln>
                <a:solidFill>
                  <a:prstClr val="black"/>
                </a:solidFill>
                <a:effectLst/>
                <a:uLnTx/>
                <a:uFillTx/>
                <a:latin typeface="+mn-lt"/>
                <a:ea typeface="+mn-ea"/>
                <a:cs typeface="+mn-cs"/>
              </a:rPr>
              <a:t>– Ask and look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1200" b="1" i="0" u="none" strike="noStrike" kern="1200" cap="none" spc="0" normalizeH="0" baseline="0" noProof="0" dirty="0" smtClean="0">
                <a:ln>
                  <a:noFill/>
                </a:ln>
                <a:solidFill>
                  <a:prstClr val="black"/>
                </a:solidFill>
                <a:effectLst/>
                <a:uLnTx/>
                <a:uFillTx/>
                <a:latin typeface="+mn-lt"/>
                <a:ea typeface="+mn-ea"/>
                <a:cs typeface="+mn-cs"/>
              </a:rPr>
              <a:t>Event history </a:t>
            </a:r>
            <a:r>
              <a:rPr kumimoji="0" lang="en-GB" altLang="en-US" sz="1200" b="0" i="0" u="none" strike="noStrike" kern="1200" cap="none" spc="0" normalizeH="0" baseline="0" noProof="0" dirty="0" smtClean="0">
                <a:ln>
                  <a:noFill/>
                </a:ln>
                <a:solidFill>
                  <a:prstClr val="black"/>
                </a:solidFill>
                <a:effectLst/>
                <a:uLnTx/>
                <a:uFillTx/>
                <a:latin typeface="+mn-lt"/>
                <a:ea typeface="+mn-ea"/>
                <a:cs typeface="+mn-cs"/>
              </a:rPr>
              <a:t>– Look at the area, can you see what's happened by the surroundings? Ask the casualty or any bystanders if they saw what happened?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smtClean="0">
                <a:ln>
                  <a:noFill/>
                </a:ln>
                <a:solidFill>
                  <a:prstClr val="black"/>
                </a:solidFill>
                <a:effectLst/>
                <a:uLnTx/>
                <a:uFillTx/>
                <a:latin typeface="+mn-lt"/>
                <a:ea typeface="+mn-ea"/>
                <a:cs typeface="+mn-cs"/>
              </a:rPr>
              <a:t>Conduct a full secondary survey highlighting what you should be looking for as you go…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1" i="0" u="none" strike="noStrike" kern="1200" cap="none" spc="0" normalizeH="0" baseline="0" noProof="0" dirty="0" smtClean="0">
                <a:ln>
                  <a:noFill/>
                </a:ln>
                <a:solidFill>
                  <a:prstClr val="black"/>
                </a:solidFill>
                <a:effectLst/>
                <a:uLnTx/>
                <a:uFillTx/>
                <a:latin typeface="+mn-lt"/>
                <a:ea typeface="+mn-ea"/>
                <a:cs typeface="+mn-cs"/>
              </a:rPr>
              <a:t>If time allows, learners can practice this survey, however there is no assessment for this, (verbalising on a manikin during Covid-19).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2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just" defTabSz="914400" rtl="0" eaLnBrk="1" fontAlgn="auto" latinLnBrk="0" hangingPunct="1">
              <a:lnSpc>
                <a:spcPct val="120000"/>
              </a:lnSpc>
              <a:spcBef>
                <a:spcPts val="1200"/>
              </a:spcBef>
              <a:spcAft>
                <a:spcPts val="0"/>
              </a:spcAft>
              <a:buClrTx/>
              <a:buSzTx/>
              <a:buFont typeface="Arial" panose="020B0604020202020204" pitchFamily="34" charset="0"/>
              <a:buChar char="•"/>
              <a:tabLst/>
              <a:defRPr/>
            </a:pPr>
            <a:r>
              <a:rPr kumimoji="0" lang="en-GB" altLang="en-US" sz="1200" b="1" i="0" u="none" strike="noStrike" kern="1200" cap="none" spc="0" normalizeH="0" baseline="0" noProof="0" dirty="0" smtClean="0">
                <a:ln>
                  <a:noFill/>
                </a:ln>
                <a:solidFill>
                  <a:prstClr val="black"/>
                </a:solidFill>
                <a:effectLst/>
                <a:uLnTx/>
                <a:uFillTx/>
                <a:latin typeface="+mn-lt"/>
                <a:ea typeface="+mn-ea"/>
                <a:cs typeface="+mn-cs"/>
              </a:rPr>
              <a:t>1&amp;2: </a:t>
            </a:r>
            <a:r>
              <a:rPr kumimoji="0" lang="en-GB" altLang="en-US" sz="1200" b="0" i="0" u="none" strike="noStrike" kern="1200" cap="none" spc="0" normalizeH="0" baseline="0" noProof="0" dirty="0" smtClean="0">
                <a:ln>
                  <a:noFill/>
                </a:ln>
                <a:solidFill>
                  <a:prstClr val="black"/>
                </a:solidFill>
                <a:effectLst/>
                <a:uLnTx/>
                <a:uFillTx/>
                <a:latin typeface="+mn-lt"/>
                <a:ea typeface="+mn-ea"/>
                <a:cs typeface="+mn-cs"/>
              </a:rPr>
              <a:t>Look &amp; feel for any bruising, swelling, deformity, bleeding and for any discharge from the ears or nose, Check pupils, are they equal and reacting to light, re-check airway.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1200" b="1" i="0" u="none" strike="noStrike" kern="1200" cap="none" spc="0" normalizeH="0" baseline="0" noProof="0" dirty="0" smtClean="0">
                <a:ln>
                  <a:noFill/>
                </a:ln>
                <a:solidFill>
                  <a:prstClr val="black"/>
                </a:solidFill>
                <a:effectLst/>
                <a:uLnTx/>
                <a:uFillTx/>
                <a:latin typeface="+mn-lt"/>
                <a:ea typeface="+mn-ea"/>
                <a:cs typeface="+mn-cs"/>
              </a:rPr>
              <a:t>3&amp;4: </a:t>
            </a:r>
            <a:r>
              <a:rPr kumimoji="0" lang="en-GB" altLang="en-US" sz="1200" b="0" i="0" u="none" strike="noStrike" kern="1200" cap="none" spc="0" normalizeH="0" baseline="0" noProof="0" dirty="0" smtClean="0">
                <a:ln>
                  <a:noFill/>
                </a:ln>
                <a:solidFill>
                  <a:prstClr val="black"/>
                </a:solidFill>
                <a:effectLst/>
                <a:uLnTx/>
                <a:uFillTx/>
                <a:latin typeface="+mn-lt"/>
                <a:ea typeface="+mn-ea"/>
                <a:cs typeface="+mn-cs"/>
              </a:rPr>
              <a:t>Compare each side to the other. Does the chest move evenly when breathing? Is there pain on breathing? Look and feel for any bleeding, swelling, pain or deformity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1200" b="0" i="0" u="none" strike="noStrike" kern="1200" cap="none" spc="0" normalizeH="0" baseline="0" noProof="0" dirty="0" smtClean="0">
                <a:ln>
                  <a:noFill/>
                </a:ln>
                <a:solidFill>
                  <a:prstClr val="black"/>
                </a:solidFill>
                <a:effectLst/>
                <a:uLnTx/>
                <a:uFillTx/>
                <a:latin typeface="+mn-lt"/>
                <a:ea typeface="+mn-ea"/>
                <a:cs typeface="+mn-cs"/>
              </a:rPr>
              <a:t>check the back and side.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1200" b="1" i="0" u="none" strike="noStrike" kern="1200" cap="none" spc="0" normalizeH="0" baseline="0" noProof="0" dirty="0" smtClean="0">
                <a:ln>
                  <a:noFill/>
                </a:ln>
                <a:solidFill>
                  <a:prstClr val="black"/>
                </a:solidFill>
                <a:effectLst/>
                <a:uLnTx/>
                <a:uFillTx/>
                <a:latin typeface="+mn-lt"/>
                <a:ea typeface="+mn-ea"/>
                <a:cs typeface="+mn-cs"/>
              </a:rPr>
              <a:t>5&amp;6: </a:t>
            </a:r>
            <a:r>
              <a:rPr kumimoji="0" lang="en-GB" altLang="en-US" sz="1200" b="0" i="0" u="none" strike="noStrike" kern="1200" cap="none" spc="0" normalizeH="0" baseline="0" noProof="0" dirty="0" smtClean="0">
                <a:ln>
                  <a:noFill/>
                </a:ln>
                <a:solidFill>
                  <a:prstClr val="black"/>
                </a:solidFill>
                <a:effectLst/>
                <a:uLnTx/>
                <a:uFillTx/>
                <a:latin typeface="+mn-lt"/>
                <a:ea typeface="+mn-ea"/>
                <a:cs typeface="+mn-cs"/>
              </a:rPr>
              <a:t>Check for any bleeding, swelling, deformity or a response to pain, remember to check the lower back and bottom area. Check pelvis without squeezing or rocking </a:t>
            </a:r>
            <a:endParaRPr kumimoji="0" lang="en-GB" altLang="en-US" sz="1200" b="1"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1200" b="1" i="0" u="none" strike="noStrike" kern="1200" cap="none" spc="0" normalizeH="0" baseline="0" noProof="0" dirty="0" smtClean="0">
                <a:ln>
                  <a:noFill/>
                </a:ln>
                <a:solidFill>
                  <a:prstClr val="black"/>
                </a:solidFill>
                <a:effectLst/>
                <a:uLnTx/>
                <a:uFillTx/>
                <a:latin typeface="+mn-lt"/>
                <a:ea typeface="+mn-ea"/>
                <a:cs typeface="+mn-cs"/>
              </a:rPr>
              <a:t>7&amp;8: </a:t>
            </a:r>
            <a:r>
              <a:rPr kumimoji="0" lang="en-GB" altLang="en-US" sz="1200" b="0" i="0" u="none" strike="noStrike" kern="1200" cap="none" spc="0" normalizeH="0" baseline="0" noProof="0" dirty="0" smtClean="0">
                <a:ln>
                  <a:noFill/>
                </a:ln>
                <a:solidFill>
                  <a:prstClr val="black"/>
                </a:solidFill>
                <a:effectLst/>
                <a:uLnTx/>
                <a:uFillTx/>
                <a:latin typeface="+mn-lt"/>
                <a:ea typeface="+mn-ea"/>
                <a:cs typeface="+mn-cs"/>
              </a:rPr>
              <a:t>If the casualty is conscious ask them to move their arms and legs without causing any pain. Compare one side with the other, check each limb for any bleeding, bruising, swelling and deformity</a:t>
            </a:r>
          </a:p>
          <a:p>
            <a:pPr eaLnBrk="1" hangingPunct="1">
              <a:spcBef>
                <a:spcPct val="0"/>
              </a:spcBef>
            </a:pPr>
            <a:endParaRPr lang="en-GB" altLang="en-US" dirty="0" smtClean="0">
              <a:latin typeface="Times New Roman" panose="02020603050405020304" pitchFamily="18" charset="0"/>
            </a:endParaRPr>
          </a:p>
          <a:p>
            <a:pPr eaLnBrk="1" hangingPunct="1">
              <a:spcBef>
                <a:spcPct val="0"/>
              </a:spcBef>
            </a:pPr>
            <a:endParaRPr lang="en-GB" altLang="en-US" dirty="0"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6309CC8-E352-47E1-89AC-20C8B8304A2D}" type="slidenum">
              <a:rPr lang="en-GB" altLang="en-US" smtClean="0">
                <a:solidFill>
                  <a:prstClr val="black"/>
                </a:solidFill>
              </a:rPr>
              <a:pPr fontAlgn="base">
                <a:spcBef>
                  <a:spcPct val="0"/>
                </a:spcBef>
                <a:spcAft>
                  <a:spcPct val="0"/>
                </a:spcAft>
              </a:pPr>
              <a:t>3</a:t>
            </a:fld>
            <a:endParaRPr lang="en-GB" altLang="en-US" smtClean="0">
              <a:solidFill>
                <a:prstClr val="black"/>
              </a:solidFill>
            </a:endParaRPr>
          </a:p>
        </p:txBody>
      </p:sp>
    </p:spTree>
    <p:extLst>
      <p:ext uri="{BB962C8B-B14F-4D97-AF65-F5344CB8AC3E}">
        <p14:creationId xmlns:p14="http://schemas.microsoft.com/office/powerpoint/2010/main" val="1020048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smtClean="0">
                <a:ln>
                  <a:noFill/>
                </a:ln>
                <a:solidFill>
                  <a:prstClr val="black"/>
                </a:solidFill>
                <a:effectLst/>
                <a:uLnTx/>
                <a:uFillTx/>
                <a:latin typeface="+mn-lt"/>
                <a:ea typeface="+mn-ea"/>
                <a:cs typeface="+mn-cs"/>
              </a:rPr>
              <a:t>If you suspect spinal injury or moving will make the condition worse, DO NOT MOVE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1" i="0" u="none" strike="noStrike" kern="1200" cap="none" spc="0" normalizeH="0" baseline="0" noProof="0" dirty="0" smtClean="0">
                <a:ln>
                  <a:noFill/>
                </a:ln>
                <a:solidFill>
                  <a:prstClr val="black"/>
                </a:solidFill>
                <a:effectLst/>
                <a:uLnTx/>
                <a:uFillTx/>
                <a:latin typeface="+mn-lt"/>
                <a:ea typeface="+mn-ea"/>
                <a:cs typeface="+mn-cs"/>
              </a:rPr>
              <a:t>Prevent Worsening: </a:t>
            </a:r>
            <a:r>
              <a:rPr kumimoji="0" lang="en-GB" altLang="en-US" sz="1200" b="0" i="0" u="none" strike="noStrike" kern="1200" cap="none" spc="0" normalizeH="0" baseline="0" noProof="0" dirty="0" smtClean="0">
                <a:ln>
                  <a:noFill/>
                </a:ln>
                <a:solidFill>
                  <a:prstClr val="black"/>
                </a:solidFill>
                <a:effectLst/>
                <a:uLnTx/>
                <a:uFillTx/>
                <a:latin typeface="+mn-lt"/>
                <a:ea typeface="+mn-ea"/>
                <a:cs typeface="+mn-cs"/>
              </a:rPr>
              <a:t>maintaining a open airway and aids drainage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1" i="0" u="none" strike="noStrike" kern="1200" cap="none" spc="0" normalizeH="0" baseline="0" noProof="0" dirty="0" smtClean="0">
                <a:ln>
                  <a:noFill/>
                </a:ln>
                <a:solidFill>
                  <a:prstClr val="black"/>
                </a:solidFill>
                <a:effectLst/>
                <a:uLnTx/>
                <a:uFillTx/>
                <a:latin typeface="+mn-lt"/>
                <a:ea typeface="+mn-ea"/>
                <a:cs typeface="+mn-cs"/>
              </a:rPr>
              <a:t>Promote Recovery: </a:t>
            </a:r>
            <a:r>
              <a:rPr kumimoji="0" lang="en-GB" altLang="en-US" sz="1200" b="0" i="0" u="none" strike="noStrike" kern="1200" cap="none" spc="0" normalizeH="0" baseline="0" noProof="0" dirty="0" smtClean="0">
                <a:ln>
                  <a:noFill/>
                </a:ln>
                <a:solidFill>
                  <a:prstClr val="black"/>
                </a:solidFill>
                <a:effectLst/>
                <a:uLnTx/>
                <a:uFillTx/>
                <a:latin typeface="+mn-lt"/>
                <a:ea typeface="+mn-ea"/>
                <a:cs typeface="+mn-cs"/>
              </a:rPr>
              <a:t>recovery position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200" b="1" i="0" u="none" strike="noStrike" kern="1200" cap="none" spc="0" normalizeH="0" baseline="0" noProof="0" dirty="0" smtClean="0">
              <a:ln>
                <a:noFill/>
              </a:ln>
              <a:solidFill>
                <a:srgbClr val="FF0000"/>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smtClean="0">
                <a:ln>
                  <a:noFill/>
                </a:ln>
                <a:solidFill>
                  <a:prstClr val="black"/>
                </a:solidFill>
                <a:effectLst/>
                <a:uLnTx/>
                <a:uFillTx/>
                <a:latin typeface="+mn-lt"/>
                <a:ea typeface="+mn-ea"/>
                <a:cs typeface="+mn-cs"/>
              </a:rPr>
              <a:t>If suspected spinal injuries (diving, height accidents) DO NOT move casualty into recovery position. Contact Emergency services.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1" i="0" u="none" strike="noStrike" kern="1200" cap="none" spc="0" normalizeH="0" baseline="0" noProof="0" dirty="0" smtClean="0">
                <a:ln>
                  <a:noFill/>
                </a:ln>
                <a:solidFill>
                  <a:prstClr val="black"/>
                </a:solidFill>
                <a:effectLst/>
                <a:uLnTx/>
                <a:uFillTx/>
                <a:latin typeface="+mn-lt"/>
                <a:ea typeface="+mn-ea"/>
                <a:cs typeface="+mn-cs"/>
              </a:rPr>
              <a:t>Remember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1200" b="1" i="0" u="none" strike="noStrike" kern="1200" cap="none" spc="0" normalizeH="0" baseline="0" noProof="0" dirty="0" smtClean="0">
                <a:ln>
                  <a:noFill/>
                </a:ln>
                <a:solidFill>
                  <a:prstClr val="black"/>
                </a:solidFill>
                <a:effectLst/>
                <a:uLnTx/>
                <a:uFillTx/>
                <a:latin typeface="+mn-lt"/>
                <a:ea typeface="+mn-ea"/>
                <a:cs typeface="+mn-cs"/>
              </a:rPr>
              <a:t>Stages 2 and 3 are interchangeable. 3 first with a tall casualty/small first aider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1200" b="0" i="0" u="none" strike="noStrike" kern="1200" cap="none" spc="0" normalizeH="0" baseline="0" noProof="0" dirty="0" smtClean="0">
                <a:ln>
                  <a:noFill/>
                </a:ln>
                <a:solidFill>
                  <a:prstClr val="black"/>
                </a:solidFill>
                <a:effectLst/>
                <a:uLnTx/>
                <a:uFillTx/>
                <a:latin typeface="+mn-lt"/>
                <a:ea typeface="+mn-ea"/>
                <a:cs typeface="+mn-cs"/>
              </a:rPr>
              <a:t>Remove glasses, turn stoned rings inwards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1200" b="0" i="0" u="none" strike="noStrike" kern="1200" cap="none" spc="0" normalizeH="0" baseline="0" noProof="0" dirty="0" smtClean="0">
                <a:ln>
                  <a:noFill/>
                </a:ln>
                <a:solidFill>
                  <a:prstClr val="black"/>
                </a:solidFill>
                <a:effectLst/>
                <a:uLnTx/>
                <a:uFillTx/>
                <a:latin typeface="+mn-lt"/>
                <a:ea typeface="+mn-ea"/>
                <a:cs typeface="+mn-cs"/>
              </a:rPr>
              <a:t>Check pockets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1200" b="1" i="0" u="none" strike="noStrike" kern="1200" cap="none" spc="0" normalizeH="0" baseline="0" noProof="0" dirty="0" smtClean="0">
                <a:ln>
                  <a:noFill/>
                </a:ln>
                <a:solidFill>
                  <a:prstClr val="black"/>
                </a:solidFill>
                <a:effectLst/>
                <a:uLnTx/>
                <a:uFillTx/>
                <a:latin typeface="+mn-lt"/>
                <a:ea typeface="+mn-ea"/>
                <a:cs typeface="+mn-cs"/>
              </a:rPr>
              <a:t>CONTINUALLY monitor breathing until help arrives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altLang="en-US" sz="1200" b="1" i="0" u="none" strike="noStrike" kern="1200" cap="none" spc="0" normalizeH="0" baseline="0" noProof="0" dirty="0" smtClean="0">
              <a:ln>
                <a:noFill/>
              </a:ln>
              <a:solidFill>
                <a:prstClr val="black"/>
              </a:solidFill>
              <a:effectLst/>
              <a:uLnTx/>
              <a:uFillTx/>
              <a:latin typeface="+mn-lt"/>
              <a:ea typeface="+mn-ea"/>
              <a:cs typeface="+mn-cs"/>
            </a:endParaRP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6309CC8-E352-47E1-89AC-20C8B8304A2D}" type="slidenum">
              <a:rPr lang="en-GB" altLang="en-US" smtClean="0"/>
              <a:pPr fontAlgn="base">
                <a:spcBef>
                  <a:spcPct val="0"/>
                </a:spcBef>
                <a:spcAft>
                  <a:spcPct val="0"/>
                </a:spcAft>
              </a:pPr>
              <a:t>4</a:t>
            </a:fld>
            <a:endParaRPr lang="en-GB" altLang="en-US" smtClean="0"/>
          </a:p>
        </p:txBody>
      </p:sp>
    </p:spTree>
    <p:extLst>
      <p:ext uri="{BB962C8B-B14F-4D97-AF65-F5344CB8AC3E}">
        <p14:creationId xmlns:p14="http://schemas.microsoft.com/office/powerpoint/2010/main" val="2063227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1" i="0" u="none" strike="noStrike" kern="1200" cap="none" spc="0" normalizeH="0" baseline="0" noProof="0" dirty="0" smtClean="0">
                <a:ln>
                  <a:noFill/>
                </a:ln>
                <a:solidFill>
                  <a:srgbClr val="A5A5A5">
                    <a:lumMod val="50000"/>
                  </a:srgbClr>
                </a:solidFill>
                <a:effectLst/>
                <a:uLnTx/>
                <a:uFillTx/>
                <a:latin typeface="+mn-lt"/>
                <a:ea typeface="+mn-ea"/>
                <a:cs typeface="+mn-cs"/>
              </a:rPr>
              <a:t>Ask if learners have had to phone 999 before, and encourage them to relate their experiences.</a:t>
            </a:r>
            <a:r>
              <a:rPr kumimoji="0" lang="en-GB" altLang="en-US" sz="1200" b="0" i="0" u="none" strike="noStrike" kern="1200" cap="none" spc="0" normalizeH="0" baseline="0" noProof="0" dirty="0" smtClean="0">
                <a:ln>
                  <a:noFill/>
                </a:ln>
                <a:solidFill>
                  <a:srgbClr val="A5A5A5">
                    <a:lumMod val="50000"/>
                  </a:srgbClr>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smtClean="0">
                <a:ln>
                  <a:noFill/>
                </a:ln>
                <a:solidFill>
                  <a:srgbClr val="A5A5A5">
                    <a:lumMod val="50000"/>
                  </a:srgbClr>
                </a:solidFill>
                <a:effectLst/>
                <a:uLnTx/>
                <a:uFillTx/>
                <a:latin typeface="+mn-lt"/>
                <a:ea typeface="+mn-ea"/>
                <a:cs typeface="+mn-cs"/>
              </a:rPr>
              <a:t>Call emergency services if required.  If someone else is available ask them to get help, making sure they know what to say to inform the emergency service (</a:t>
            </a:r>
            <a:r>
              <a:rPr kumimoji="0" lang="en-GB" altLang="en-US" sz="1200" b="0" i="0" u="none" strike="noStrike" kern="1200" cap="none" spc="0" normalizeH="0" baseline="0" noProof="0" dirty="0" smtClean="0">
                <a:ln>
                  <a:noFill/>
                </a:ln>
                <a:solidFill>
                  <a:prstClr val="black"/>
                </a:solidFill>
                <a:effectLst/>
                <a:uLnTx/>
                <a:uFillTx/>
                <a:latin typeface="+mn-lt"/>
                <a:ea typeface="+mn-ea"/>
                <a:cs typeface="+mn-cs"/>
              </a:rPr>
              <a:t>Remember if calling 999 from a Barchester building 9 for an outside line!!)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1" i="0" u="none" strike="noStrike" kern="1200" cap="none" spc="0" normalizeH="0" baseline="0" noProof="0" dirty="0" smtClean="0">
                <a:ln>
                  <a:noFill/>
                </a:ln>
                <a:solidFill>
                  <a:prstClr val="black"/>
                </a:solidFill>
                <a:effectLst/>
                <a:uLnTx/>
                <a:uFillTx/>
                <a:latin typeface="+mn-lt"/>
                <a:ea typeface="+mn-ea"/>
                <a:cs typeface="+mn-cs"/>
              </a:rPr>
              <a:t>If not breathing: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smtClean="0">
                <a:ln>
                  <a:noFill/>
                </a:ln>
                <a:solidFill>
                  <a:prstClr val="black"/>
                </a:solidFill>
                <a:effectLst/>
                <a:uLnTx/>
                <a:uFillTx/>
                <a:latin typeface="+mn-lt"/>
                <a:ea typeface="+mn-ea"/>
                <a:cs typeface="+mn-cs"/>
              </a:rPr>
              <a:t>If possible ring on a mobile with it on speaker phone whilst you commence CPR. Ensure that you inform the emergency services that you have an unconscious casualty that is not breathing. Ask the individual helping you to get an AED if available. Operator will inform caller if there is one near by, there will be a code given to them so they can access the AED.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1" i="0" u="none" strike="noStrike" kern="1200" cap="none" spc="0" normalizeH="0" baseline="0" noProof="0" dirty="0" smtClean="0">
                <a:ln>
                  <a:noFill/>
                </a:ln>
                <a:solidFill>
                  <a:prstClr val="black"/>
                </a:solidFill>
                <a:effectLst/>
                <a:uLnTx/>
                <a:uFillTx/>
                <a:latin typeface="+mn-lt"/>
                <a:ea typeface="+mn-ea"/>
                <a:cs typeface="+mn-cs"/>
              </a:rPr>
              <a:t>LIONEL</a:t>
            </a:r>
            <a:r>
              <a:rPr kumimoji="0" lang="en-GB" alt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GB" altLang="en-US" sz="1200" b="1" i="0" u="none" strike="noStrike" kern="1200" cap="none" spc="0" normalizeH="0" baseline="0" noProof="0" dirty="0" smtClean="0">
                <a:ln>
                  <a:noFill/>
                </a:ln>
                <a:solidFill>
                  <a:prstClr val="black"/>
                </a:solidFill>
                <a:effectLst/>
                <a:uLnTx/>
                <a:uFillTx/>
                <a:latin typeface="+mn-lt"/>
                <a:ea typeface="+mn-ea"/>
                <a:cs typeface="+mn-cs"/>
              </a:rPr>
              <a:t>L</a:t>
            </a:r>
            <a:r>
              <a:rPr kumimoji="0" lang="en-GB" altLang="en-US" sz="1200" b="0" i="0" u="none" strike="noStrike" kern="1200" cap="none" spc="0" normalizeH="0" baseline="0" noProof="0" dirty="0" smtClean="0">
                <a:ln>
                  <a:noFill/>
                </a:ln>
                <a:solidFill>
                  <a:prstClr val="black"/>
                </a:solidFill>
                <a:effectLst/>
                <a:uLnTx/>
                <a:uFillTx/>
                <a:latin typeface="+mn-lt"/>
                <a:ea typeface="+mn-ea"/>
                <a:cs typeface="+mn-cs"/>
              </a:rPr>
              <a:t>ocation, </a:t>
            </a:r>
            <a:r>
              <a:rPr kumimoji="0" lang="en-GB" altLang="en-US" sz="1200" b="1" i="0" u="none" strike="noStrike" kern="1200" cap="none" spc="0" normalizeH="0" baseline="0" noProof="0" dirty="0" smtClean="0">
                <a:ln>
                  <a:noFill/>
                </a:ln>
                <a:solidFill>
                  <a:prstClr val="black"/>
                </a:solidFill>
                <a:effectLst/>
                <a:uLnTx/>
                <a:uFillTx/>
                <a:latin typeface="+mn-lt"/>
                <a:ea typeface="+mn-ea"/>
                <a:cs typeface="+mn-cs"/>
              </a:rPr>
              <a:t>I</a:t>
            </a:r>
            <a:r>
              <a:rPr kumimoji="0" lang="en-GB" altLang="en-US" sz="1200" b="0" i="0" u="none" strike="noStrike" kern="1200" cap="none" spc="0" normalizeH="0" baseline="0" noProof="0" dirty="0" smtClean="0">
                <a:ln>
                  <a:noFill/>
                </a:ln>
                <a:solidFill>
                  <a:prstClr val="black"/>
                </a:solidFill>
                <a:effectLst/>
                <a:uLnTx/>
                <a:uFillTx/>
                <a:latin typeface="+mn-lt"/>
                <a:ea typeface="+mn-ea"/>
                <a:cs typeface="+mn-cs"/>
              </a:rPr>
              <a:t>ncident, </a:t>
            </a:r>
            <a:r>
              <a:rPr kumimoji="0" lang="en-GB" altLang="en-US" sz="1200" b="1" i="0" u="none" strike="noStrike" kern="1200" cap="none" spc="0" normalizeH="0" baseline="0" noProof="0" dirty="0" smtClean="0">
                <a:ln>
                  <a:noFill/>
                </a:ln>
                <a:solidFill>
                  <a:prstClr val="black"/>
                </a:solidFill>
                <a:effectLst/>
                <a:uLnTx/>
                <a:uFillTx/>
                <a:latin typeface="+mn-lt"/>
                <a:ea typeface="+mn-ea"/>
                <a:cs typeface="+mn-cs"/>
              </a:rPr>
              <a:t>O</a:t>
            </a:r>
            <a:r>
              <a:rPr kumimoji="0" lang="en-GB" altLang="en-US" sz="1200" b="0" i="0" u="none" strike="noStrike" kern="1200" cap="none" spc="0" normalizeH="0" baseline="0" noProof="0" dirty="0" smtClean="0">
                <a:ln>
                  <a:noFill/>
                </a:ln>
                <a:solidFill>
                  <a:prstClr val="black"/>
                </a:solidFill>
                <a:effectLst/>
                <a:uLnTx/>
                <a:uFillTx/>
                <a:latin typeface="+mn-lt"/>
                <a:ea typeface="+mn-ea"/>
                <a:cs typeface="+mn-cs"/>
              </a:rPr>
              <a:t>ther services, </a:t>
            </a:r>
            <a:r>
              <a:rPr kumimoji="0" lang="en-GB" altLang="en-US" sz="1200" b="1" i="0" u="none" strike="noStrike" kern="1200" cap="none" spc="0" normalizeH="0" baseline="0" noProof="0" dirty="0" smtClean="0">
                <a:ln>
                  <a:noFill/>
                </a:ln>
                <a:solidFill>
                  <a:prstClr val="black"/>
                </a:solidFill>
                <a:effectLst/>
                <a:uLnTx/>
                <a:uFillTx/>
                <a:latin typeface="+mn-lt"/>
                <a:ea typeface="+mn-ea"/>
                <a:cs typeface="+mn-cs"/>
              </a:rPr>
              <a:t>N</a:t>
            </a:r>
            <a:r>
              <a:rPr kumimoji="0" lang="en-GB" altLang="en-US" sz="1200" b="0" i="0" u="none" strike="noStrike" kern="1200" cap="none" spc="0" normalizeH="0" baseline="0" noProof="0" dirty="0" smtClean="0">
                <a:ln>
                  <a:noFill/>
                </a:ln>
                <a:solidFill>
                  <a:prstClr val="black"/>
                </a:solidFill>
                <a:effectLst/>
                <a:uLnTx/>
                <a:uFillTx/>
                <a:latin typeface="+mn-lt"/>
                <a:ea typeface="+mn-ea"/>
                <a:cs typeface="+mn-cs"/>
              </a:rPr>
              <a:t>umber of casualties, </a:t>
            </a:r>
            <a:r>
              <a:rPr kumimoji="0" lang="en-GB" altLang="en-US" sz="1200" b="1" i="0" u="none" strike="noStrike" kern="1200" cap="none" spc="0" normalizeH="0" baseline="0" noProof="0" dirty="0" smtClean="0">
                <a:ln>
                  <a:noFill/>
                </a:ln>
                <a:solidFill>
                  <a:prstClr val="black"/>
                </a:solidFill>
                <a:effectLst/>
                <a:uLnTx/>
                <a:uFillTx/>
                <a:latin typeface="+mn-lt"/>
                <a:ea typeface="+mn-ea"/>
                <a:cs typeface="+mn-cs"/>
              </a:rPr>
              <a:t>E</a:t>
            </a:r>
            <a:r>
              <a:rPr kumimoji="0" lang="en-GB" altLang="en-US" sz="1200" b="0" i="0" u="none" strike="noStrike" kern="1200" cap="none" spc="0" normalizeH="0" baseline="0" noProof="0" dirty="0" smtClean="0">
                <a:ln>
                  <a:noFill/>
                </a:ln>
                <a:solidFill>
                  <a:prstClr val="black"/>
                </a:solidFill>
                <a:effectLst/>
                <a:uLnTx/>
                <a:uFillTx/>
                <a:latin typeface="+mn-lt"/>
                <a:ea typeface="+mn-ea"/>
                <a:cs typeface="+mn-cs"/>
              </a:rPr>
              <a:t>xtent of injuries, </a:t>
            </a:r>
            <a:r>
              <a:rPr kumimoji="0" lang="en-GB" altLang="en-US" sz="1200" b="1" i="0" u="none" strike="noStrike" kern="1200" cap="none" spc="0" normalizeH="0" baseline="0" noProof="0" dirty="0" smtClean="0">
                <a:ln>
                  <a:noFill/>
                </a:ln>
                <a:solidFill>
                  <a:prstClr val="black"/>
                </a:solidFill>
                <a:effectLst/>
                <a:uLnTx/>
                <a:uFillTx/>
                <a:latin typeface="+mn-lt"/>
                <a:ea typeface="+mn-ea"/>
                <a:cs typeface="+mn-cs"/>
              </a:rPr>
              <a:t>L</a:t>
            </a:r>
            <a:r>
              <a:rPr kumimoji="0" lang="en-GB" altLang="en-US" sz="1200" b="0" i="0" u="none" strike="noStrike" kern="1200" cap="none" spc="0" normalizeH="0" baseline="0" noProof="0" dirty="0" smtClean="0">
                <a:ln>
                  <a:noFill/>
                </a:ln>
                <a:solidFill>
                  <a:prstClr val="black"/>
                </a:solidFill>
                <a:effectLst/>
                <a:uLnTx/>
                <a:uFillTx/>
                <a:latin typeface="+mn-lt"/>
                <a:ea typeface="+mn-ea"/>
                <a:cs typeface="+mn-cs"/>
              </a:rPr>
              <a:t>ocation (repeat)</a:t>
            </a: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Use of </a:t>
            </a:r>
            <a:r>
              <a:rPr kumimoji="0" lang="en-GB" sz="1200" b="1" i="0" u="none" strike="noStrike" kern="1200" cap="none" spc="0" normalizeH="0" baseline="0" noProof="0" dirty="0" smtClean="0">
                <a:ln>
                  <a:noFill/>
                </a:ln>
                <a:solidFill>
                  <a:prstClr val="black"/>
                </a:solidFill>
                <a:effectLst/>
                <a:uLnTx/>
                <a:uFillTx/>
                <a:latin typeface="+mn-lt"/>
                <a:ea typeface="+mn-ea"/>
                <a:cs typeface="+mn-cs"/>
              </a:rPr>
              <a:t>WHAT3WORDS</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App symbol shown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err="1" smtClean="0">
                <a:ln>
                  <a:noFill/>
                </a:ln>
                <a:solidFill>
                  <a:prstClr val="black"/>
                </a:solidFill>
                <a:effectLst/>
                <a:uLnTx/>
                <a:uFillTx/>
                <a:latin typeface="+mn-lt"/>
                <a:ea typeface="+mn-ea"/>
                <a:cs typeface="+mn-cs"/>
              </a:rPr>
              <a:t>GoodSAM</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App, provides the ability for those calling the emergency services to instantly share their location and live video from their mobile without an app. The emergency services have sent the link to the caller just to click on to initiate.</a:t>
            </a:r>
          </a:p>
          <a:p>
            <a:pPr eaLnBrk="1" hangingPunct="1">
              <a:spcBef>
                <a:spcPct val="0"/>
              </a:spcBef>
            </a:pPr>
            <a:endParaRPr lang="en-GB" altLang="en-US" dirty="0" smtClean="0">
              <a:latin typeface="Times New Roman" panose="02020603050405020304" pitchFamily="18" charset="0"/>
            </a:endParaRPr>
          </a:p>
          <a:p>
            <a:pPr eaLnBrk="1" hangingPunct="1">
              <a:spcBef>
                <a:spcPct val="0"/>
              </a:spcBef>
            </a:pPr>
            <a:endParaRPr lang="en-GB" altLang="en-US" dirty="0"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6309CC8-E352-47E1-89AC-20C8B8304A2D}" type="slidenum">
              <a:rPr lang="en-GB" altLang="en-US" smtClean="0"/>
              <a:pPr fontAlgn="base">
                <a:spcBef>
                  <a:spcPct val="0"/>
                </a:spcBef>
                <a:spcAft>
                  <a:spcPct val="0"/>
                </a:spcAft>
              </a:pPr>
              <a:t>5</a:t>
            </a:fld>
            <a:endParaRPr lang="en-GB" altLang="en-US" smtClean="0"/>
          </a:p>
        </p:txBody>
      </p:sp>
    </p:spTree>
    <p:extLst>
      <p:ext uri="{BB962C8B-B14F-4D97-AF65-F5344CB8AC3E}">
        <p14:creationId xmlns:p14="http://schemas.microsoft.com/office/powerpoint/2010/main" val="3691467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latin typeface="Times New Roman" panose="02020603050405020304" pitchFamily="18" charset="0"/>
              </a:rPr>
              <a:t>Over a third (38%) of UK adults have never undertaken any form of CPR training. Oct.2021 BHF</a:t>
            </a:r>
          </a:p>
          <a:p>
            <a:pPr eaLnBrk="1" hangingPunct="1">
              <a:spcBef>
                <a:spcPct val="0"/>
              </a:spcBef>
            </a:pPr>
            <a:r>
              <a:rPr lang="en-GB" altLang="en-US" dirty="0" smtClean="0">
                <a:latin typeface="Times New Roman" panose="02020603050405020304" pitchFamily="18" charset="0"/>
              </a:rPr>
              <a:t>This is despite a new survey, carried out by </a:t>
            </a:r>
            <a:r>
              <a:rPr lang="en-GB" altLang="en-US" dirty="0" err="1" smtClean="0">
                <a:latin typeface="Times New Roman" panose="02020603050405020304" pitchFamily="18" charset="0"/>
              </a:rPr>
              <a:t>YouGov</a:t>
            </a:r>
            <a:r>
              <a:rPr lang="en-GB" altLang="en-US" dirty="0" smtClean="0">
                <a:latin typeface="Times New Roman" panose="02020603050405020304" pitchFamily="18" charset="0"/>
              </a:rPr>
              <a:t>, showing that 82% of UK adults were aware that Christian </a:t>
            </a:r>
            <a:r>
              <a:rPr lang="en-GB" altLang="en-US" dirty="0" err="1" smtClean="0">
                <a:latin typeface="Times New Roman" panose="02020603050405020304" pitchFamily="18" charset="0"/>
              </a:rPr>
              <a:t>Eriksen</a:t>
            </a:r>
            <a:r>
              <a:rPr lang="en-GB" altLang="en-US" dirty="0" smtClean="0">
                <a:latin typeface="Times New Roman" panose="02020603050405020304" pitchFamily="18" charset="0"/>
              </a:rPr>
              <a:t> experienced a cardiac arrest at the Euros.</a:t>
            </a:r>
          </a:p>
          <a:p>
            <a:pPr eaLnBrk="1" hangingPunct="1">
              <a:spcBef>
                <a:spcPct val="0"/>
              </a:spcBef>
            </a:pPr>
            <a:endParaRPr lang="en-GB" altLang="en-US" dirty="0" smtClean="0">
              <a:latin typeface="Times New Roman" panose="02020603050405020304" pitchFamily="18" charset="0"/>
            </a:endParaRP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6309CC8-E352-47E1-89AC-20C8B8304A2D}" type="slidenum">
              <a:rPr lang="en-GB" altLang="en-US" smtClean="0">
                <a:solidFill>
                  <a:prstClr val="black"/>
                </a:solidFill>
              </a:rPr>
              <a:pPr fontAlgn="base">
                <a:spcBef>
                  <a:spcPct val="0"/>
                </a:spcBef>
                <a:spcAft>
                  <a:spcPct val="0"/>
                </a:spcAft>
              </a:pPr>
              <a:t>6</a:t>
            </a:fld>
            <a:endParaRPr lang="en-GB" altLang="en-US" smtClean="0">
              <a:solidFill>
                <a:prstClr val="black"/>
              </a:solidFill>
            </a:endParaRPr>
          </a:p>
        </p:txBody>
      </p:sp>
    </p:spTree>
    <p:extLst>
      <p:ext uri="{BB962C8B-B14F-4D97-AF65-F5344CB8AC3E}">
        <p14:creationId xmlns:p14="http://schemas.microsoft.com/office/powerpoint/2010/main" val="3288268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latin typeface="Times New Roman" panose="02020603050405020304" pitchFamily="18" charset="0"/>
              </a:rPr>
              <a:t>Talk through what is involved in each technique and demonstrate this on the manikin. </a:t>
            </a:r>
          </a:p>
          <a:p>
            <a:pPr eaLnBrk="1" hangingPunct="1">
              <a:spcBef>
                <a:spcPct val="0"/>
              </a:spcBef>
            </a:pPr>
            <a:r>
              <a:rPr lang="en-GB" altLang="en-US" dirty="0" smtClean="0">
                <a:latin typeface="Times New Roman" panose="02020603050405020304" pitchFamily="18" charset="0"/>
              </a:rPr>
              <a:t>Compressions: Place heal of one hand in the centre of the chest. Place your other hand on top and interlock your fingers.</a:t>
            </a:r>
          </a:p>
          <a:p>
            <a:pPr eaLnBrk="1" hangingPunct="1">
              <a:spcBef>
                <a:spcPct val="0"/>
              </a:spcBef>
            </a:pPr>
            <a:r>
              <a:rPr lang="en-GB" altLang="en-US" dirty="0" smtClean="0">
                <a:latin typeface="Times New Roman" panose="02020603050405020304" pitchFamily="18" charset="0"/>
              </a:rPr>
              <a:t>Keep arms straight and position yourself over the chest. Press down to a depth of 5 – 6 cm and at a rate of 100 – 120 bpm. ( Depth ensures heart is compressed to empty and then refill as pressure relieved.</a:t>
            </a:r>
          </a:p>
          <a:p>
            <a:pPr eaLnBrk="1" hangingPunct="1">
              <a:spcBef>
                <a:spcPct val="0"/>
              </a:spcBef>
            </a:pPr>
            <a:r>
              <a:rPr lang="en-GB" altLang="en-US" dirty="0" smtClean="0">
                <a:latin typeface="Times New Roman" panose="02020603050405020304" pitchFamily="18" charset="0"/>
              </a:rPr>
              <a:t>Ideally needs to be on a firm flat surface (not a bed). If too risky to move casualty, attempting CPR on the bed is better than no CPR at all</a:t>
            </a:r>
          </a:p>
          <a:p>
            <a:pPr eaLnBrk="1" hangingPunct="1">
              <a:spcBef>
                <a:spcPct val="0"/>
              </a:spcBef>
            </a:pPr>
            <a:r>
              <a:rPr lang="en-GB" altLang="en-US" dirty="0" smtClean="0">
                <a:latin typeface="Times New Roman" panose="02020603050405020304" pitchFamily="18" charset="0"/>
              </a:rPr>
              <a:t>Breathes: Head tilt, chin lift and pinch nose. Ensure mouth to mouth seal. Blow steadily for one to one and a half seconds, watch the chest rise and fall</a:t>
            </a:r>
          </a:p>
          <a:p>
            <a:pPr eaLnBrk="1" hangingPunct="1">
              <a:spcBef>
                <a:spcPct val="0"/>
              </a:spcBef>
            </a:pPr>
            <a:r>
              <a:rPr lang="en-GB" altLang="en-US" dirty="0" smtClean="0">
                <a:latin typeface="Times New Roman" panose="02020603050405020304" pitchFamily="18" charset="0"/>
              </a:rPr>
              <a:t>Do not interrupt chest compressions by more than 10 seconds to give 2 breaths</a:t>
            </a:r>
          </a:p>
          <a:p>
            <a:pPr eaLnBrk="1" hangingPunct="1">
              <a:spcBef>
                <a:spcPct val="0"/>
              </a:spcBef>
            </a:pPr>
            <a:endParaRPr lang="en-GB" altLang="en-US" dirty="0" smtClean="0">
              <a:latin typeface="Times New Roman" panose="02020603050405020304" pitchFamily="18" charset="0"/>
            </a:endParaRPr>
          </a:p>
          <a:p>
            <a:pPr eaLnBrk="1" hangingPunct="1">
              <a:spcBef>
                <a:spcPct val="0"/>
              </a:spcBef>
            </a:pPr>
            <a:endParaRPr lang="en-GB" altLang="en-US" dirty="0" smtClean="0">
              <a:latin typeface="Times New Roman" panose="02020603050405020304" pitchFamily="18" charset="0"/>
            </a:endParaRPr>
          </a:p>
          <a:p>
            <a:pPr eaLnBrk="1" hangingPunct="1">
              <a:spcBef>
                <a:spcPct val="0"/>
              </a:spcBef>
            </a:pPr>
            <a:endParaRPr lang="en-GB" altLang="en-US" dirty="0"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6309CC8-E352-47E1-89AC-20C8B8304A2D}" type="slidenum">
              <a:rPr lang="en-GB" altLang="en-US" smtClean="0"/>
              <a:pPr fontAlgn="base">
                <a:spcBef>
                  <a:spcPct val="0"/>
                </a:spcBef>
                <a:spcAft>
                  <a:spcPct val="0"/>
                </a:spcAft>
              </a:pPr>
              <a:t>7</a:t>
            </a:fld>
            <a:endParaRPr lang="en-GB" altLang="en-US" smtClean="0"/>
          </a:p>
        </p:txBody>
      </p:sp>
    </p:spTree>
    <p:extLst>
      <p:ext uri="{BB962C8B-B14F-4D97-AF65-F5344CB8AC3E}">
        <p14:creationId xmlns:p14="http://schemas.microsoft.com/office/powerpoint/2010/main" val="1145082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Compression</a:t>
            </a:r>
            <a:r>
              <a:rPr lang="en-GB" altLang="en-US" baseline="0" dirty="0" smtClean="0"/>
              <a:t> rate is between 100 and 120 bpm. There are lots of songs with this beat!</a:t>
            </a:r>
          </a:p>
          <a:p>
            <a:pPr eaLnBrk="1" hangingPunct="1">
              <a:spcBef>
                <a:spcPct val="0"/>
              </a:spcBef>
            </a:pPr>
            <a:r>
              <a:rPr lang="en-GB" altLang="en-US" b="1" baseline="0" dirty="0" smtClean="0"/>
              <a:t>Click on each picture for a tune!</a:t>
            </a:r>
          </a:p>
          <a:p>
            <a:pPr eaLnBrk="1" hangingPunct="1">
              <a:spcBef>
                <a:spcPct val="0"/>
              </a:spcBef>
            </a:pPr>
            <a:r>
              <a:rPr lang="en-GB" altLang="en-US" baseline="0" dirty="0" smtClean="0"/>
              <a:t>If staff have phones with them they could find a song from the list to help understand the rate and then do compressions to it whilst their colleague counts</a:t>
            </a:r>
          </a:p>
          <a:p>
            <a:pPr eaLnBrk="1" hangingPunct="1">
              <a:spcBef>
                <a:spcPct val="0"/>
              </a:spcBef>
            </a:pPr>
            <a:endParaRPr lang="en-GB" altLang="en-US" baseline="0" dirty="0" smtClean="0"/>
          </a:p>
          <a:p>
            <a:pPr eaLnBrk="1" hangingPunct="1">
              <a:spcBef>
                <a:spcPct val="0"/>
              </a:spcBef>
            </a:pPr>
            <a:endParaRPr lang="en-GB" altLang="en-US" dirty="0"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6309CC8-E352-47E1-89AC-20C8B8304A2D}" type="slidenum">
              <a:rPr lang="en-GB" altLang="en-US" smtClean="0"/>
              <a:pPr fontAlgn="base">
                <a:spcBef>
                  <a:spcPct val="0"/>
                </a:spcBef>
                <a:spcAft>
                  <a:spcPct val="0"/>
                </a:spcAft>
              </a:pPr>
              <a:t>8</a:t>
            </a:fld>
            <a:endParaRPr lang="en-GB" altLang="en-US" smtClean="0"/>
          </a:p>
        </p:txBody>
      </p:sp>
    </p:spTree>
    <p:extLst>
      <p:ext uri="{BB962C8B-B14F-4D97-AF65-F5344CB8AC3E}">
        <p14:creationId xmlns:p14="http://schemas.microsoft.com/office/powerpoint/2010/main" val="1371464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1" i="1" u="none" strike="noStrike" kern="1200" cap="none" spc="0" normalizeH="0" baseline="0" noProof="0" dirty="0" smtClean="0">
                <a:ln>
                  <a:noFill/>
                </a:ln>
                <a:solidFill>
                  <a:prstClr val="black"/>
                </a:solidFill>
                <a:effectLst/>
                <a:uLnTx/>
                <a:uFillTx/>
                <a:latin typeface="+mn-lt"/>
                <a:ea typeface="+mn-ea"/>
                <a:cs typeface="+mn-cs"/>
              </a:rPr>
              <a:t>Defibrillators are complicated!</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 They couldn’t be much easier! They speak to you and take you step by step through what you need to do to help save someone’s life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1" i="1" u="none" strike="noStrike" kern="1200" cap="none" spc="0" normalizeH="0" baseline="0" noProof="0" dirty="0" smtClean="0">
                <a:ln>
                  <a:noFill/>
                </a:ln>
                <a:solidFill>
                  <a:prstClr val="black"/>
                </a:solidFill>
                <a:effectLst/>
                <a:uLnTx/>
                <a:uFillTx/>
                <a:latin typeface="+mn-lt"/>
                <a:ea typeface="+mn-ea"/>
                <a:cs typeface="+mn-cs"/>
              </a:rPr>
              <a:t>You have to be medically trained to use them!</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 wrong! They are available for use by the general public. Ideally you would have received training in how to give the best CPR</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1" i="1" u="none" strike="noStrike" kern="1200" cap="none" spc="0" normalizeH="0" baseline="0" noProof="0" dirty="0" smtClean="0">
                <a:ln>
                  <a:noFill/>
                </a:ln>
                <a:solidFill>
                  <a:prstClr val="black"/>
                </a:solidFill>
                <a:effectLst/>
                <a:uLnTx/>
                <a:uFillTx/>
                <a:latin typeface="+mn-lt"/>
                <a:ea typeface="+mn-ea"/>
                <a:cs typeface="+mn-cs"/>
              </a:rPr>
              <a:t>You are jump starting the heart!</a:t>
            </a:r>
            <a:r>
              <a:rPr kumimoji="0" lang="en-GB" sz="1200" b="0" i="1" u="none" strike="noStrike" kern="1200" cap="none" spc="0" normalizeH="0" baseline="0" noProof="0" dirty="0" smtClean="0">
                <a:ln>
                  <a:noFill/>
                </a:ln>
                <a:solidFill>
                  <a:prstClr val="black"/>
                </a:solidFill>
                <a:effectLst/>
                <a:uLnTx/>
                <a:uFillTx/>
                <a:latin typeface="+mn-lt"/>
                <a:ea typeface="+mn-ea"/>
                <a:cs typeface="+mn-cs"/>
              </a:rPr>
              <a:t> </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You are not jump starting the heart. Quite the reverse, you are stopping the heart to allow the heart’s natural back-up system to take over and return it to normal sinus rhythm.</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1" i="1" u="none" strike="noStrike" kern="1200" cap="none" spc="0" normalizeH="0" baseline="0" noProof="0" dirty="0" smtClean="0">
                <a:ln>
                  <a:noFill/>
                </a:ln>
                <a:solidFill>
                  <a:prstClr val="black"/>
                </a:solidFill>
                <a:effectLst/>
                <a:uLnTx/>
                <a:uFillTx/>
                <a:latin typeface="+mn-lt"/>
                <a:ea typeface="+mn-ea"/>
                <a:cs typeface="+mn-cs"/>
              </a:rPr>
              <a:t>You could make things worse!</a:t>
            </a:r>
            <a:r>
              <a:rPr kumimoji="0" lang="en-GB" sz="1200" b="1" i="0" u="none" strike="noStrike" kern="1200" cap="none" spc="0" normalizeH="0" baseline="0" noProof="0" dirty="0" smtClean="0">
                <a:ln>
                  <a:noFill/>
                </a:ln>
                <a:solidFill>
                  <a:prstClr val="black"/>
                </a:solidFill>
                <a:effectLst/>
                <a:uLnTx/>
                <a:uFillTx/>
                <a:latin typeface="+mn-lt"/>
                <a:ea typeface="+mn-ea"/>
                <a:cs typeface="+mn-cs"/>
              </a:rPr>
              <a:t> – </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You cannot use a defibrillator if the casualty does not need it! It will not let you</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1" i="1" u="none" strike="noStrike" kern="1200" cap="none" spc="0" normalizeH="0" baseline="0" noProof="0" dirty="0" smtClean="0">
                <a:ln>
                  <a:noFill/>
                </a:ln>
                <a:solidFill>
                  <a:prstClr val="black"/>
                </a:solidFill>
                <a:effectLst/>
                <a:uLnTx/>
                <a:uFillTx/>
                <a:latin typeface="+mn-lt"/>
                <a:ea typeface="+mn-ea"/>
                <a:cs typeface="+mn-cs"/>
              </a:rPr>
              <a:t>A Defibrillator will always bring them back to life!</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 Sadly this is not the case. There are many reasons why someone may experience a sudden cardiac arrest and it is not possible to resuscitate everyone. However, good quality CPR, prompt use of a defibrillator and swift transfer to professional medical care, will give them the best possible chance.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1" i="1" u="none" strike="noStrike" kern="1200" cap="none" spc="0" normalizeH="0" baseline="0" noProof="0" dirty="0" smtClean="0">
                <a:ln>
                  <a:noFill/>
                </a:ln>
                <a:solidFill>
                  <a:prstClr val="black"/>
                </a:solidFill>
                <a:effectLst/>
                <a:uLnTx/>
                <a:uFillTx/>
                <a:latin typeface="+mn-lt"/>
                <a:ea typeface="+mn-ea"/>
                <a:cs typeface="+mn-cs"/>
              </a:rPr>
              <a:t>You need to wait until the heart has stopped before using the machine!</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 Quite definitely not the case. The sooner you use the defibrillator the better their chances of survival. The heart may be in one of the rhythms we discussed on the previous slide VF or VT</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1" i="1" u="none" strike="noStrike" kern="1200" cap="none" spc="0" normalizeH="0" baseline="0" noProof="0" dirty="0" smtClean="0">
                <a:ln>
                  <a:noFill/>
                </a:ln>
                <a:solidFill>
                  <a:prstClr val="black"/>
                </a:solidFill>
                <a:effectLst/>
                <a:uLnTx/>
                <a:uFillTx/>
                <a:latin typeface="+mn-lt"/>
                <a:ea typeface="+mn-ea"/>
                <a:cs typeface="+mn-cs"/>
              </a:rPr>
              <a:t>Paramedics will always be there before I need to use it!</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 Sadly this is unlikely as our emergency services are hugely overstretched and it is highly unlikely they would ever be with you within 3 minutes.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National statistics show that the average response time for ambulance services in England were 7 minutes and 19 seconds in February 2020</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eaLnBrk="1" hangingPunct="1">
              <a:spcBef>
                <a:spcPct val="0"/>
              </a:spcBef>
            </a:pPr>
            <a:endParaRPr lang="en-GB" altLang="en-US" dirty="0" smtClean="0">
              <a:latin typeface="Times New Roman" panose="02020603050405020304" pitchFamily="18" charset="0"/>
            </a:endParaRPr>
          </a:p>
          <a:p>
            <a:pPr eaLnBrk="1" hangingPunct="1">
              <a:spcBef>
                <a:spcPct val="0"/>
              </a:spcBef>
            </a:pPr>
            <a:endParaRPr lang="en-GB" altLang="en-US" dirty="0"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6309CC8-E352-47E1-89AC-20C8B8304A2D}" type="slidenum">
              <a:rPr lang="en-GB" altLang="en-US" smtClean="0"/>
              <a:pPr fontAlgn="base">
                <a:spcBef>
                  <a:spcPct val="0"/>
                </a:spcBef>
                <a:spcAft>
                  <a:spcPct val="0"/>
                </a:spcAft>
              </a:pPr>
              <a:t>9</a:t>
            </a:fld>
            <a:endParaRPr lang="en-GB" altLang="en-US" smtClean="0"/>
          </a:p>
        </p:txBody>
      </p:sp>
    </p:spTree>
    <p:extLst>
      <p:ext uri="{BB962C8B-B14F-4D97-AF65-F5344CB8AC3E}">
        <p14:creationId xmlns:p14="http://schemas.microsoft.com/office/powerpoint/2010/main" val="1014927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6231D028-5FE7-419B-BBB7-919044A3BFAF}" type="datetimeFigureOut">
              <a:rPr lang="en-GB">
                <a:solidFill>
                  <a:prstClr val="black">
                    <a:tint val="75000"/>
                  </a:prstClr>
                </a:solidFill>
              </a:rPr>
              <a:pPr>
                <a:defRPr/>
              </a:pPr>
              <a:t>16/04/2024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3632593-4256-4C17-8605-864683203B6E}"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731593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59054D3-18DD-47DF-8EB3-7EA4F85D4F0F}" type="datetimeFigureOut">
              <a:rPr lang="en-GB">
                <a:solidFill>
                  <a:prstClr val="black">
                    <a:tint val="75000"/>
                  </a:prstClr>
                </a:solidFill>
              </a:rPr>
              <a:pPr>
                <a:defRPr/>
              </a:pPr>
              <a:t>16/04/2024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6F2F272-641B-42BB-87D7-35554661F16D}"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893487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31D7BB9B-56A9-4DA5-8474-69F857E44A14}" type="datetimeFigureOut">
              <a:rPr lang="en-GB">
                <a:solidFill>
                  <a:prstClr val="black">
                    <a:tint val="75000"/>
                  </a:prstClr>
                </a:solidFill>
              </a:rPr>
              <a:pPr>
                <a:defRPr/>
              </a:pPr>
              <a:t>16/04/2024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4232270-7383-4C7E-9707-0878A61FCC8F}"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9128864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Header Green">
    <p:bg>
      <p:bgPr>
        <a:solidFill>
          <a:schemeClr val="accent5"/>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F0CFAF50-5EF1-5643-B57A-A9CF76FEADDD}"/>
              </a:ext>
            </a:extLst>
          </p:cNvPr>
          <p:cNvSpPr/>
          <p:nvPr userDrawn="1"/>
        </p:nvSpPr>
        <p:spPr>
          <a:xfrm>
            <a:off x="500400" y="471600"/>
            <a:ext cx="11203200" cy="60048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9" descr="A close up of a logo&#10;&#10;Description automatically generated">
            <a:extLst>
              <a:ext uri="{FF2B5EF4-FFF2-40B4-BE49-F238E27FC236}">
                <a16:creationId xmlns="" xmlns:a16="http://schemas.microsoft.com/office/drawing/2014/main" id="{75DBE42D-7BEE-C043-9B24-15FD121FBEE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6041" r="-6041"/>
          <a:stretch/>
        </p:blipFill>
        <p:spPr>
          <a:xfrm>
            <a:off x="4860257" y="82800"/>
            <a:ext cx="2482652" cy="1217524"/>
          </a:xfrm>
          <a:prstGeom prst="rect">
            <a:avLst/>
          </a:prstGeom>
          <a:solidFill>
            <a:schemeClr val="accent5"/>
          </a:solidFill>
        </p:spPr>
      </p:pic>
      <p:sp>
        <p:nvSpPr>
          <p:cNvPr id="4" name="Title 1">
            <a:extLst>
              <a:ext uri="{FF2B5EF4-FFF2-40B4-BE49-F238E27FC236}">
                <a16:creationId xmlns="" xmlns:a16="http://schemas.microsoft.com/office/drawing/2014/main" id="{DDF892B1-96F1-B341-A97D-FADD7AD41128}"/>
              </a:ext>
            </a:extLst>
          </p:cNvPr>
          <p:cNvSpPr>
            <a:spLocks noGrp="1"/>
          </p:cNvSpPr>
          <p:nvPr>
            <p:ph type="ctrTitle" hasCustomPrompt="1"/>
          </p:nvPr>
        </p:nvSpPr>
        <p:spPr>
          <a:xfrm>
            <a:off x="2382834" y="2743287"/>
            <a:ext cx="7426347" cy="772107"/>
          </a:xfrm>
          <a:prstGeom prst="rect">
            <a:avLst/>
          </a:prstGeom>
          <a:noFill/>
        </p:spPr>
        <p:txBody>
          <a:bodyPr wrap="square" lIns="180000" tIns="108000" rIns="180000" bIns="108000" anchor="b">
            <a:noAutofit/>
          </a:bodyPr>
          <a:lstStyle>
            <a:lvl1pPr algn="ctr">
              <a:defRPr sz="4000">
                <a:solidFill>
                  <a:schemeClr val="bg1"/>
                </a:solidFill>
                <a:latin typeface="Georgia" panose="02040502050405020303" pitchFamily="18" charset="0"/>
              </a:defRPr>
            </a:lvl1pPr>
          </a:lstStyle>
          <a:p>
            <a:r>
              <a:rPr lang="en-US" dirty="0"/>
              <a:t>Section heading should go here</a:t>
            </a:r>
          </a:p>
        </p:txBody>
      </p:sp>
      <p:sp>
        <p:nvSpPr>
          <p:cNvPr id="8" name="Text Placeholder 7">
            <a:extLst>
              <a:ext uri="{FF2B5EF4-FFF2-40B4-BE49-F238E27FC236}">
                <a16:creationId xmlns="" xmlns:a16="http://schemas.microsoft.com/office/drawing/2014/main" id="{45108253-1438-384B-A46F-24C95EF19DB6}"/>
              </a:ext>
            </a:extLst>
          </p:cNvPr>
          <p:cNvSpPr>
            <a:spLocks noGrp="1"/>
          </p:cNvSpPr>
          <p:nvPr>
            <p:ph type="body" sz="quarter" idx="10" hasCustomPrompt="1"/>
          </p:nvPr>
        </p:nvSpPr>
        <p:spPr>
          <a:xfrm>
            <a:off x="2770188" y="3773533"/>
            <a:ext cx="6526212" cy="914400"/>
          </a:xfrm>
          <a:prstGeom prst="rect">
            <a:avLst/>
          </a:prstGeom>
          <a:noFill/>
        </p:spPr>
        <p:txBody>
          <a:bodyPr/>
          <a:lstStyle>
            <a:lvl1pPr marL="0" indent="0" algn="ctr">
              <a:buNone/>
              <a:defRPr>
                <a:solidFill>
                  <a:schemeClr val="bg1"/>
                </a:solidFill>
                <a:latin typeface="Georgia" panose="02040502050405020303" pitchFamily="18" charset="0"/>
              </a:defRPr>
            </a:lvl1pPr>
            <a:lvl2pPr marL="457200" indent="0">
              <a:buNone/>
              <a:defRPr>
                <a:latin typeface="Georgia" panose="02040502050405020303" pitchFamily="18" charset="0"/>
              </a:defRPr>
            </a:lvl2pPr>
            <a:lvl3pPr marL="914400" indent="0">
              <a:buNone/>
              <a:defRPr>
                <a:latin typeface="Georgia" panose="02040502050405020303" pitchFamily="18" charset="0"/>
              </a:defRPr>
            </a:lvl3pPr>
            <a:lvl4pPr marL="1371600" indent="0">
              <a:buNone/>
              <a:defRPr>
                <a:latin typeface="Georgia" panose="02040502050405020303" pitchFamily="18" charset="0"/>
              </a:defRPr>
            </a:lvl4pPr>
            <a:lvl5pPr marL="1828800" indent="0">
              <a:buNone/>
              <a:defRPr>
                <a:latin typeface="Georgia" panose="02040502050405020303" pitchFamily="18" charset="0"/>
              </a:defRPr>
            </a:lvl5pPr>
          </a:lstStyle>
          <a:p>
            <a:pPr lvl="0"/>
            <a:r>
              <a:rPr lang="en-US" dirty="0"/>
              <a:t>Section sub-heading should go here</a:t>
            </a:r>
          </a:p>
        </p:txBody>
      </p:sp>
      <p:grpSp>
        <p:nvGrpSpPr>
          <p:cNvPr id="20" name="Group 19">
            <a:extLst>
              <a:ext uri="{FF2B5EF4-FFF2-40B4-BE49-F238E27FC236}">
                <a16:creationId xmlns="" xmlns:a16="http://schemas.microsoft.com/office/drawing/2014/main" id="{BBA04781-195A-C64B-876D-AC463C310154}"/>
              </a:ext>
            </a:extLst>
          </p:cNvPr>
          <p:cNvGrpSpPr/>
          <p:nvPr userDrawn="1"/>
        </p:nvGrpSpPr>
        <p:grpSpPr>
          <a:xfrm>
            <a:off x="0" y="-3325233"/>
            <a:ext cx="3335867" cy="2987045"/>
            <a:chOff x="0" y="6986687"/>
            <a:chExt cx="3335867" cy="2987045"/>
          </a:xfrm>
        </p:grpSpPr>
        <p:sp>
          <p:nvSpPr>
            <p:cNvPr id="21" name="Rectangle 20">
              <a:extLst>
                <a:ext uri="{FF2B5EF4-FFF2-40B4-BE49-F238E27FC236}">
                  <a16:creationId xmlns="" xmlns:a16="http://schemas.microsoft.com/office/drawing/2014/main" id="{9EEB7ADD-5DD7-4C45-80B6-9FA966E54E4C}"/>
                </a:ext>
              </a:extLst>
            </p:cNvPr>
            <p:cNvSpPr/>
            <p:nvPr userDrawn="1"/>
          </p:nvSpPr>
          <p:spPr>
            <a:xfrm>
              <a:off x="0" y="6986687"/>
              <a:ext cx="3335867" cy="2987045"/>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t">
              <a:noAutofit/>
            </a:bodyPr>
            <a:lstStyle/>
            <a:p>
              <a:r>
                <a:rPr lang="en-US" sz="1600" dirty="0">
                  <a:solidFill>
                    <a:prstClr val="black">
                      <a:lumMod val="60000"/>
                      <a:lumOff val="40000"/>
                    </a:prstClr>
                  </a:solidFill>
                  <a:latin typeface="Arial" panose="020B0604020202020204" pitchFamily="34" charset="0"/>
                  <a:cs typeface="Arial" panose="020B0604020202020204" pitchFamily="34" charset="0"/>
                </a:rPr>
                <a:t>To see other slide options, select the arrow next to the ‘New Slide’ button or select ‘Layout’ to change the layout option of the current selected slide.</a:t>
              </a:r>
            </a:p>
          </p:txBody>
        </p:sp>
        <p:pic>
          <p:nvPicPr>
            <p:cNvPr id="22" name="Picture 21" descr="A screenshot of a cell phone&#10;&#10;Description automatically generated">
              <a:extLst>
                <a:ext uri="{FF2B5EF4-FFF2-40B4-BE49-F238E27FC236}">
                  <a16:creationId xmlns="" xmlns:a16="http://schemas.microsoft.com/office/drawing/2014/main" id="{5E6E70D5-9A80-9F4B-8196-E3EE375237B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420103" y="8589405"/>
              <a:ext cx="1660321" cy="508262"/>
            </a:xfrm>
            <a:prstGeom prst="rect">
              <a:avLst/>
            </a:prstGeom>
            <a:ln>
              <a:noFill/>
            </a:ln>
          </p:spPr>
        </p:pic>
        <p:pic>
          <p:nvPicPr>
            <p:cNvPr id="23" name="Picture 22" descr="A screenshot of a cell phone&#10;&#10;Description automatically generated">
              <a:extLst>
                <a:ext uri="{FF2B5EF4-FFF2-40B4-BE49-F238E27FC236}">
                  <a16:creationId xmlns="" xmlns:a16="http://schemas.microsoft.com/office/drawing/2014/main" id="{12E3E933-90A2-0D4E-B89E-109A4468F1B7}"/>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225521" y="8589405"/>
              <a:ext cx="971442" cy="1130328"/>
            </a:xfrm>
            <a:prstGeom prst="rect">
              <a:avLst/>
            </a:prstGeom>
            <a:ln>
              <a:noFill/>
            </a:ln>
          </p:spPr>
        </p:pic>
      </p:grpSp>
    </p:spTree>
    <p:extLst>
      <p:ext uri="{BB962C8B-B14F-4D97-AF65-F5344CB8AC3E}">
        <p14:creationId xmlns:p14="http://schemas.microsoft.com/office/powerpoint/2010/main" val="21205198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6231D028-5FE7-419B-BBB7-919044A3BFAF}" type="datetimeFigureOut">
              <a:rPr lang="en-GB" smtClean="0"/>
              <a:pPr>
                <a:defRPr/>
              </a:pPr>
              <a:t>16/04/2024</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B3632593-4256-4C17-8605-864683203B6E}" type="slidenum">
              <a:rPr lang="en-GB" smtClean="0"/>
              <a:pPr>
                <a:defRPr/>
              </a:pPr>
              <a:t>‹#›</a:t>
            </a:fld>
            <a:endParaRPr lang="en-GB"/>
          </a:p>
        </p:txBody>
      </p:sp>
    </p:spTree>
    <p:extLst>
      <p:ext uri="{BB962C8B-B14F-4D97-AF65-F5344CB8AC3E}">
        <p14:creationId xmlns:p14="http://schemas.microsoft.com/office/powerpoint/2010/main" val="27920632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E1986BBD-773D-48F1-9792-09763A5E5422}" type="datetimeFigureOut">
              <a:rPr lang="en-GB" smtClean="0"/>
              <a:pPr>
                <a:defRPr/>
              </a:pPr>
              <a:t>16/04/2024</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BB9A8262-2DA4-45F3-A4A7-2D62E40BD014}" type="slidenum">
              <a:rPr lang="en-GB" smtClean="0"/>
              <a:pPr>
                <a:defRPr/>
              </a:pPr>
              <a:t>‹#›</a:t>
            </a:fld>
            <a:endParaRPr lang="en-GB"/>
          </a:p>
        </p:txBody>
      </p:sp>
    </p:spTree>
    <p:extLst>
      <p:ext uri="{BB962C8B-B14F-4D97-AF65-F5344CB8AC3E}">
        <p14:creationId xmlns:p14="http://schemas.microsoft.com/office/powerpoint/2010/main" val="2118842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3301EF91-DB75-49C9-9326-1B46055DD68A}" type="datetimeFigureOut">
              <a:rPr lang="en-GB" smtClean="0"/>
              <a:pPr>
                <a:defRPr/>
              </a:pPr>
              <a:t>16/04/2024</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D64B0A41-127A-4338-8619-146F2B28BA6B}" type="slidenum">
              <a:rPr lang="en-GB" smtClean="0"/>
              <a:pPr>
                <a:defRPr/>
              </a:pPr>
              <a:t>‹#›</a:t>
            </a:fld>
            <a:endParaRPr lang="en-GB"/>
          </a:p>
        </p:txBody>
      </p:sp>
    </p:spTree>
    <p:extLst>
      <p:ext uri="{BB962C8B-B14F-4D97-AF65-F5344CB8AC3E}">
        <p14:creationId xmlns:p14="http://schemas.microsoft.com/office/powerpoint/2010/main" val="2944045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59121919-0B7A-4AA0-B31B-AD6B5FEB2EB9}" type="datetimeFigureOut">
              <a:rPr lang="en-GB" smtClean="0"/>
              <a:pPr>
                <a:defRPr/>
              </a:pPr>
              <a:t>16/04/2024</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8A457CA2-E458-4754-830E-8D789D28E52A}" type="slidenum">
              <a:rPr lang="en-GB" smtClean="0"/>
              <a:pPr>
                <a:defRPr/>
              </a:pPr>
              <a:t>‹#›</a:t>
            </a:fld>
            <a:endParaRPr lang="en-GB"/>
          </a:p>
        </p:txBody>
      </p:sp>
    </p:spTree>
    <p:extLst>
      <p:ext uri="{BB962C8B-B14F-4D97-AF65-F5344CB8AC3E}">
        <p14:creationId xmlns:p14="http://schemas.microsoft.com/office/powerpoint/2010/main" val="40499388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4A626C42-84DB-4493-A733-31A6EF7CCF11}" type="datetimeFigureOut">
              <a:rPr lang="en-GB" smtClean="0"/>
              <a:pPr>
                <a:defRPr/>
              </a:pPr>
              <a:t>16/04/2024</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D96DB2C8-3D93-492B-BC22-9A412E126A0C}" type="slidenum">
              <a:rPr lang="en-GB" smtClean="0"/>
              <a:pPr>
                <a:defRPr/>
              </a:pPr>
              <a:t>‹#›</a:t>
            </a:fld>
            <a:endParaRPr lang="en-GB"/>
          </a:p>
        </p:txBody>
      </p:sp>
    </p:spTree>
    <p:extLst>
      <p:ext uri="{BB962C8B-B14F-4D97-AF65-F5344CB8AC3E}">
        <p14:creationId xmlns:p14="http://schemas.microsoft.com/office/powerpoint/2010/main" val="4888533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9A104190-4F17-4593-8224-5B56DA1E4F29}" type="datetimeFigureOut">
              <a:rPr lang="en-GB" smtClean="0"/>
              <a:pPr>
                <a:defRPr/>
              </a:pPr>
              <a:t>16/04/2024</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99B5DC87-178C-4136-8558-9D0EA3F5D4E9}" type="slidenum">
              <a:rPr lang="en-GB" smtClean="0"/>
              <a:pPr>
                <a:defRPr/>
              </a:pPr>
              <a:t>‹#›</a:t>
            </a:fld>
            <a:endParaRPr lang="en-GB"/>
          </a:p>
        </p:txBody>
      </p:sp>
    </p:spTree>
    <p:extLst>
      <p:ext uri="{BB962C8B-B14F-4D97-AF65-F5344CB8AC3E}">
        <p14:creationId xmlns:p14="http://schemas.microsoft.com/office/powerpoint/2010/main" val="10823569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F14DDFE-C5C3-4156-876E-54D4836ECD0D}" type="datetimeFigureOut">
              <a:rPr lang="en-GB" smtClean="0"/>
              <a:pPr>
                <a:defRPr/>
              </a:pPr>
              <a:t>16/04/2024</a:t>
            </a:fld>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016BCE88-AF36-4B45-8A9A-1920745A203C}" type="slidenum">
              <a:rPr lang="en-GB" smtClean="0"/>
              <a:pPr>
                <a:defRPr/>
              </a:pPr>
              <a:t>‹#›</a:t>
            </a:fld>
            <a:endParaRPr lang="en-GB"/>
          </a:p>
        </p:txBody>
      </p:sp>
    </p:spTree>
    <p:extLst>
      <p:ext uri="{BB962C8B-B14F-4D97-AF65-F5344CB8AC3E}">
        <p14:creationId xmlns:p14="http://schemas.microsoft.com/office/powerpoint/2010/main" val="48869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E1986BBD-773D-48F1-9792-09763A5E5422}" type="datetimeFigureOut">
              <a:rPr lang="en-GB">
                <a:solidFill>
                  <a:prstClr val="black">
                    <a:tint val="75000"/>
                  </a:prstClr>
                </a:solidFill>
              </a:rPr>
              <a:pPr>
                <a:defRPr/>
              </a:pPr>
              <a:t>16/04/2024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B9A8262-2DA4-45F3-A4A7-2D62E40BD014}"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3801195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12DDCDC4-47FF-4C0E-AAA8-48E020775BD7}" type="datetimeFigureOut">
              <a:rPr lang="en-GB" smtClean="0"/>
              <a:pPr>
                <a:defRPr/>
              </a:pPr>
              <a:t>16/04/2024</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F6526393-3FF5-4401-9BD7-08D4A061A8E5}" type="slidenum">
              <a:rPr lang="en-GB" smtClean="0"/>
              <a:pPr>
                <a:defRPr/>
              </a:pPr>
              <a:t>‹#›</a:t>
            </a:fld>
            <a:endParaRPr lang="en-GB"/>
          </a:p>
        </p:txBody>
      </p:sp>
    </p:spTree>
    <p:extLst>
      <p:ext uri="{BB962C8B-B14F-4D97-AF65-F5344CB8AC3E}">
        <p14:creationId xmlns:p14="http://schemas.microsoft.com/office/powerpoint/2010/main" val="9295843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C8266304-E6EC-4B7B-B634-157E87718381}" type="datetimeFigureOut">
              <a:rPr lang="en-GB" smtClean="0"/>
              <a:pPr>
                <a:defRPr/>
              </a:pPr>
              <a:t>16/04/2024</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E3D8C775-BF7C-42B3-87FB-B40A399196B7}" type="slidenum">
              <a:rPr lang="en-GB" smtClean="0"/>
              <a:pPr>
                <a:defRPr/>
              </a:pPr>
              <a:t>‹#›</a:t>
            </a:fld>
            <a:endParaRPr lang="en-GB"/>
          </a:p>
        </p:txBody>
      </p:sp>
    </p:spTree>
    <p:extLst>
      <p:ext uri="{BB962C8B-B14F-4D97-AF65-F5344CB8AC3E}">
        <p14:creationId xmlns:p14="http://schemas.microsoft.com/office/powerpoint/2010/main" val="2324133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D094A417-3DEB-4FFC-AE6D-3BD0576FB20C}" type="datetimeFigureOut">
              <a:rPr lang="en-GB" smtClean="0"/>
              <a:pPr>
                <a:defRPr/>
              </a:pPr>
              <a:t>16/04/2024</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9D70326D-26AC-439B-BF33-711AC2598584}" type="slidenum">
              <a:rPr lang="en-GB" smtClean="0"/>
              <a:pPr>
                <a:defRPr/>
              </a:pPr>
              <a:t>‹#›</a:t>
            </a:fld>
            <a:endParaRPr lang="en-GB"/>
          </a:p>
        </p:txBody>
      </p:sp>
    </p:spTree>
    <p:extLst>
      <p:ext uri="{BB962C8B-B14F-4D97-AF65-F5344CB8AC3E}">
        <p14:creationId xmlns:p14="http://schemas.microsoft.com/office/powerpoint/2010/main" val="26880433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D094A417-3DEB-4FFC-AE6D-3BD0576FB20C}" type="datetimeFigureOut">
              <a:rPr lang="en-GB" smtClean="0"/>
              <a:pPr>
                <a:defRPr/>
              </a:pPr>
              <a:t>16/04/2024</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9D70326D-26AC-439B-BF33-711AC2598584}" type="slidenum">
              <a:rPr lang="en-GB" smtClean="0"/>
              <a:pPr>
                <a:defRPr/>
              </a:pPr>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1491476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D094A417-3DEB-4FFC-AE6D-3BD0576FB20C}" type="datetimeFigureOut">
              <a:rPr lang="en-GB" smtClean="0"/>
              <a:pPr>
                <a:defRPr/>
              </a:pPr>
              <a:t>16/04/2024</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9D70326D-26AC-439B-BF33-711AC2598584}" type="slidenum">
              <a:rPr lang="en-GB" smtClean="0"/>
              <a:pPr>
                <a:defRPr/>
              </a:pPr>
              <a:t>‹#›</a:t>
            </a:fld>
            <a:endParaRPr lang="en-GB"/>
          </a:p>
        </p:txBody>
      </p:sp>
    </p:spTree>
    <p:extLst>
      <p:ext uri="{BB962C8B-B14F-4D97-AF65-F5344CB8AC3E}">
        <p14:creationId xmlns:p14="http://schemas.microsoft.com/office/powerpoint/2010/main" val="42844129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D094A417-3DEB-4FFC-AE6D-3BD0576FB20C}" type="datetimeFigureOut">
              <a:rPr lang="en-GB" smtClean="0"/>
              <a:pPr>
                <a:defRPr/>
              </a:pPr>
              <a:t>16/04/2024</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9D70326D-26AC-439B-BF33-711AC2598584}" type="slidenum">
              <a:rPr lang="en-GB" smtClean="0"/>
              <a:pPr>
                <a:defRPr/>
              </a:pPr>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34589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D094A417-3DEB-4FFC-AE6D-3BD0576FB20C}" type="datetimeFigureOut">
              <a:rPr lang="en-GB" smtClean="0"/>
              <a:pPr>
                <a:defRPr/>
              </a:pPr>
              <a:t>16/04/2024</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9D70326D-26AC-439B-BF33-711AC2598584}" type="slidenum">
              <a:rPr lang="en-GB" smtClean="0"/>
              <a:pPr>
                <a:defRPr/>
              </a:pPr>
              <a:t>‹#›</a:t>
            </a:fld>
            <a:endParaRPr lang="en-GB"/>
          </a:p>
        </p:txBody>
      </p:sp>
    </p:spTree>
    <p:extLst>
      <p:ext uri="{BB962C8B-B14F-4D97-AF65-F5344CB8AC3E}">
        <p14:creationId xmlns:p14="http://schemas.microsoft.com/office/powerpoint/2010/main" val="22951118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159054D3-18DD-47DF-8EB3-7EA4F85D4F0F}" type="datetimeFigureOut">
              <a:rPr lang="en-GB" smtClean="0"/>
              <a:pPr>
                <a:defRPr/>
              </a:pPr>
              <a:t>16/04/2024</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06F2F272-641B-42BB-87D7-35554661F16D}" type="slidenum">
              <a:rPr lang="en-GB" smtClean="0"/>
              <a:pPr>
                <a:defRPr/>
              </a:pPr>
              <a:t>‹#›</a:t>
            </a:fld>
            <a:endParaRPr lang="en-GB"/>
          </a:p>
        </p:txBody>
      </p:sp>
    </p:spTree>
    <p:extLst>
      <p:ext uri="{BB962C8B-B14F-4D97-AF65-F5344CB8AC3E}">
        <p14:creationId xmlns:p14="http://schemas.microsoft.com/office/powerpoint/2010/main" val="26926964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31D7BB9B-56A9-4DA5-8474-69F857E44A14}" type="datetimeFigureOut">
              <a:rPr lang="en-GB" smtClean="0"/>
              <a:pPr>
                <a:defRPr/>
              </a:pPr>
              <a:t>16/04/2024</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54232270-7383-4C7E-9707-0878A61FCC8F}" type="slidenum">
              <a:rPr lang="en-GB" smtClean="0"/>
              <a:pPr>
                <a:defRPr/>
              </a:pPr>
              <a:t>‹#›</a:t>
            </a:fld>
            <a:endParaRPr lang="en-GB"/>
          </a:p>
        </p:txBody>
      </p:sp>
    </p:spTree>
    <p:extLst>
      <p:ext uri="{BB962C8B-B14F-4D97-AF65-F5344CB8AC3E}">
        <p14:creationId xmlns:p14="http://schemas.microsoft.com/office/powerpoint/2010/main" val="1087887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301EF91-DB75-49C9-9326-1B46055DD68A}" type="datetimeFigureOut">
              <a:rPr lang="en-GB">
                <a:solidFill>
                  <a:prstClr val="black">
                    <a:tint val="75000"/>
                  </a:prstClr>
                </a:solidFill>
              </a:rPr>
              <a:pPr>
                <a:defRPr/>
              </a:pPr>
              <a:t>16/04/2024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64B0A41-127A-4338-8619-146F2B28BA6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547177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59121919-0B7A-4AA0-B31B-AD6B5FEB2EB9}" type="datetimeFigureOut">
              <a:rPr lang="en-GB">
                <a:solidFill>
                  <a:prstClr val="black">
                    <a:tint val="75000"/>
                  </a:prstClr>
                </a:solidFill>
              </a:rPr>
              <a:pPr>
                <a:defRPr/>
              </a:pPr>
              <a:t>16/04/2024</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A457CA2-E458-4754-830E-8D789D28E52A}"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850750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4A626C42-84DB-4493-A733-31A6EF7CCF11}" type="datetimeFigureOut">
              <a:rPr lang="en-GB">
                <a:solidFill>
                  <a:prstClr val="black">
                    <a:tint val="75000"/>
                  </a:prstClr>
                </a:solidFill>
              </a:rPr>
              <a:pPr>
                <a:defRPr/>
              </a:pPr>
              <a:t>16/04/2024</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96DB2C8-3D93-492B-BC22-9A412E126A0C}"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722564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9A104190-4F17-4593-8224-5B56DA1E4F29}" type="datetimeFigureOut">
              <a:rPr lang="en-GB">
                <a:solidFill>
                  <a:prstClr val="black">
                    <a:tint val="75000"/>
                  </a:prstClr>
                </a:solidFill>
              </a:rPr>
              <a:pPr>
                <a:defRPr/>
              </a:pPr>
              <a:t>16/04/2024</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9B5DC87-178C-4136-8558-9D0EA3F5D4E9}"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068248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F14DDFE-C5C3-4156-876E-54D4836ECD0D}" type="datetimeFigureOut">
              <a:rPr lang="en-GB">
                <a:solidFill>
                  <a:prstClr val="black">
                    <a:tint val="75000"/>
                  </a:prstClr>
                </a:solidFill>
              </a:rPr>
              <a:pPr>
                <a:defRPr/>
              </a:pPr>
              <a:t>16/04/2024</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016BCE88-AF36-4B45-8A9A-1920745A203C}"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671662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2DDCDC4-47FF-4C0E-AAA8-48E020775BD7}" type="datetimeFigureOut">
              <a:rPr lang="en-GB">
                <a:solidFill>
                  <a:prstClr val="black">
                    <a:tint val="75000"/>
                  </a:prstClr>
                </a:solidFill>
              </a:rPr>
              <a:pPr>
                <a:defRPr/>
              </a:pPr>
              <a:t>16/04/2024</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6526393-3FF5-4401-9BD7-08D4A061A8E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405910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8266304-E6EC-4B7B-B634-157E87718381}" type="datetimeFigureOut">
              <a:rPr lang="en-GB">
                <a:solidFill>
                  <a:prstClr val="black">
                    <a:tint val="75000"/>
                  </a:prstClr>
                </a:solidFill>
              </a:rPr>
              <a:pPr>
                <a:defRPr/>
              </a:pPr>
              <a:t>16/04/2024</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3D8C775-BF7C-42B3-87FB-B40A399196B7}"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830204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D094A417-3DEB-4FFC-AE6D-3BD0576FB20C}" type="datetimeFigureOut">
              <a:rPr lang="en-GB">
                <a:solidFill>
                  <a:prstClr val="black">
                    <a:tint val="75000"/>
                  </a:prstClr>
                </a:solidFill>
              </a:rPr>
              <a:pPr>
                <a:defRPr/>
              </a:pPr>
              <a:t>16/04/2024</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9D70326D-26AC-439B-BF33-711AC2598584}"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02935878"/>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D094A417-3DEB-4FFC-AE6D-3BD0576FB20C}" type="datetimeFigureOut">
              <a:rPr lang="en-GB" smtClean="0"/>
              <a:pPr>
                <a:defRPr/>
              </a:pPr>
              <a:t>16/04/2024</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a:defRPr/>
            </a:pPr>
            <a:fld id="{9D70326D-26AC-439B-BF33-711AC2598584}" type="slidenum">
              <a:rPr lang="en-GB" smtClean="0"/>
              <a:pPr>
                <a:defRPr/>
              </a:pPr>
              <a:t>‹#›</a:t>
            </a:fld>
            <a:endParaRPr lang="en-GB"/>
          </a:p>
        </p:txBody>
      </p:sp>
    </p:spTree>
    <p:extLst>
      <p:ext uri="{BB962C8B-B14F-4D97-AF65-F5344CB8AC3E}">
        <p14:creationId xmlns:p14="http://schemas.microsoft.com/office/powerpoint/2010/main" val="3259075639"/>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 id="2147483884" r:id="rId13"/>
    <p:sldLayoutId id="2147483885" r:id="rId14"/>
    <p:sldLayoutId id="2147483886" r:id="rId15"/>
    <p:sldLayoutId id="214748388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19.xml"/><Relationship Id="rId5" Type="http://schemas.openxmlformats.org/officeDocument/2006/relationships/image" Target="../media/image33.jpeg"/><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19.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CAcQjRw&amp;url=http://www.clipartlord.com/category/transportation-clip-art/cars-clip-art/ambulance-clip-art/&amp;ei=yGmJVdDMDcbY7AbhxreQAw&amp;bvm=bv.96339352,d.ZGU&amp;psig=AFQjCNG023j8Mwl_QCpe1k3a_FXxU-A88A&amp;ust=1435155265839096" TargetMode="External"/><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5.png"/><Relationship Id="rId7" Type="http://schemas.openxmlformats.org/officeDocument/2006/relationships/diagramQuickStyle" Target="../diagrams/quickStyle1.xml"/><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17.png"/><Relationship Id="rId4" Type="http://schemas.openxmlformats.org/officeDocument/2006/relationships/image" Target="../media/image16.gif"/><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microsoft.com/office/2007/relationships/media" Target="../media/media2.m4a"/><Relationship Id="rId7" Type="http://schemas.openxmlformats.org/officeDocument/2006/relationships/notesSlide" Target="../notesSlides/notesSlide8.xml"/><Relationship Id="rId12" Type="http://schemas.openxmlformats.org/officeDocument/2006/relationships/image" Target="../media/image22.png"/><Relationship Id="rId2" Type="http://schemas.microsoft.com/office/2007/relationships/media" Target="../media/media1.m4a"/><Relationship Id="rId1" Type="http://schemas.openxmlformats.org/officeDocument/2006/relationships/audio" Target="NULL" TargetMode="External"/><Relationship Id="rId6" Type="http://schemas.openxmlformats.org/officeDocument/2006/relationships/slideLayout" Target="../slideLayouts/slideLayout19.xml"/><Relationship Id="rId11" Type="http://schemas.openxmlformats.org/officeDocument/2006/relationships/image" Target="../media/image21.png"/><Relationship Id="rId5" Type="http://schemas.microsoft.com/office/2007/relationships/media" Target="../media/media4.m4a"/><Relationship Id="rId10" Type="http://schemas.openxmlformats.org/officeDocument/2006/relationships/image" Target="../media/image20.jpeg"/><Relationship Id="rId4" Type="http://schemas.microsoft.com/office/2007/relationships/media" Target="../media/media3.m4a"/><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0CECE"/>
        </a:solidFill>
        <a:effectLst/>
      </p:bgPr>
    </p:bg>
    <p:spTree>
      <p:nvGrpSpPr>
        <p:cNvPr id="1" name=""/>
        <p:cNvGrpSpPr/>
        <p:nvPr/>
      </p:nvGrpSpPr>
      <p:grpSpPr>
        <a:xfrm>
          <a:off x="0" y="0"/>
          <a:ext cx="0" cy="0"/>
          <a:chOff x="0" y="0"/>
          <a:chExt cx="0" cy="0"/>
        </a:xfrm>
      </p:grpSpPr>
      <p:sp>
        <p:nvSpPr>
          <p:cNvPr id="10" name="TextBox 9"/>
          <p:cNvSpPr txBox="1"/>
          <p:nvPr/>
        </p:nvSpPr>
        <p:spPr>
          <a:xfrm>
            <a:off x="-14912" y="-11112"/>
            <a:ext cx="10344706" cy="6869112"/>
          </a:xfrm>
          <a:prstGeom prst="rect">
            <a:avLst/>
          </a:prstGeom>
          <a:solidFill>
            <a:schemeClr val="bg2"/>
          </a:solidFill>
        </p:spPr>
        <p:txBody>
          <a:bodyPr wrap="square" rtlCol="0">
            <a:spAutoFit/>
          </a:bodyPr>
          <a:lstStyle/>
          <a:p>
            <a:endParaRPr lang="en-GB" dirty="0"/>
          </a:p>
        </p:txBody>
      </p:sp>
      <p:sp>
        <p:nvSpPr>
          <p:cNvPr id="2" name="Rounded Rectangle 1"/>
          <p:cNvSpPr/>
          <p:nvPr/>
        </p:nvSpPr>
        <p:spPr>
          <a:xfrm>
            <a:off x="331470" y="332100"/>
            <a:ext cx="9612629" cy="624110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8" name="Picture 7"/>
          <p:cNvPicPr>
            <a:picLocks noChangeAspect="1"/>
          </p:cNvPicPr>
          <p:nvPr/>
        </p:nvPicPr>
        <p:blipFill>
          <a:blip r:embed="rId3"/>
          <a:stretch>
            <a:fillRect/>
          </a:stretch>
        </p:blipFill>
        <p:spPr>
          <a:xfrm>
            <a:off x="1218551" y="2139074"/>
            <a:ext cx="4548096" cy="3790080"/>
          </a:xfrm>
          <a:prstGeom prst="rect">
            <a:avLst/>
          </a:prstGeom>
          <a:effectLst>
            <a:softEdge rad="127000"/>
          </a:effectLst>
        </p:spPr>
      </p:pic>
      <p:sp>
        <p:nvSpPr>
          <p:cNvPr id="9" name="TextBox 4"/>
          <p:cNvSpPr txBox="1">
            <a:spLocks noChangeArrowheads="1"/>
          </p:cNvSpPr>
          <p:nvPr/>
        </p:nvSpPr>
        <p:spPr bwMode="auto">
          <a:xfrm>
            <a:off x="5137784" y="1246551"/>
            <a:ext cx="4118869"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6600" dirty="0" smtClean="0">
                <a:latin typeface="Century Gothic" panose="020B0502020202020204" pitchFamily="34" charset="0"/>
                <a:cs typeface="Arial" panose="020B0604020202020204" pitchFamily="34" charset="0"/>
              </a:rPr>
              <a:t>Basic Life Support</a:t>
            </a:r>
            <a:endParaRPr lang="en-GB" altLang="en-US" sz="6600" dirty="0">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1904717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000" fill="hold"/>
                                        <p:tgtEl>
                                          <p:spTgt spid="9"/>
                                        </p:tgtEl>
                                        <p:attrNameLst>
                                          <p:attrName>ppt_w</p:attrName>
                                        </p:attrNameLst>
                                      </p:cBhvr>
                                      <p:tavLst>
                                        <p:tav tm="0">
                                          <p:val>
                                            <p:fltVal val="0"/>
                                          </p:val>
                                        </p:tav>
                                        <p:tav tm="100000">
                                          <p:val>
                                            <p:strVal val="#ppt_w"/>
                                          </p:val>
                                        </p:tav>
                                      </p:tavLst>
                                    </p:anim>
                                    <p:anim calcmode="lin" valueType="num">
                                      <p:cBhvr>
                                        <p:cTn id="8" dur="2000" fill="hold"/>
                                        <p:tgtEl>
                                          <p:spTgt spid="9"/>
                                        </p:tgtEl>
                                        <p:attrNameLst>
                                          <p:attrName>ppt_h</p:attrName>
                                        </p:attrNameLst>
                                      </p:cBhvr>
                                      <p:tavLst>
                                        <p:tav tm="0">
                                          <p:val>
                                            <p:fltVal val="0"/>
                                          </p:val>
                                        </p:tav>
                                        <p:tav tm="100000">
                                          <p:val>
                                            <p:strVal val="#ppt_h"/>
                                          </p:val>
                                        </p:tav>
                                      </p:tavLst>
                                    </p:anim>
                                    <p:animEffect transition="in" filter="fade">
                                      <p:cBhvr>
                                        <p:cTn id="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0CECE"/>
        </a:solidFill>
        <a:effectLst/>
      </p:bgPr>
    </p:bg>
    <p:spTree>
      <p:nvGrpSpPr>
        <p:cNvPr id="1" name=""/>
        <p:cNvGrpSpPr/>
        <p:nvPr/>
      </p:nvGrpSpPr>
      <p:grpSpPr>
        <a:xfrm>
          <a:off x="0" y="0"/>
          <a:ext cx="0" cy="0"/>
          <a:chOff x="0" y="0"/>
          <a:chExt cx="0" cy="0"/>
        </a:xfrm>
      </p:grpSpPr>
      <p:sp>
        <p:nvSpPr>
          <p:cNvPr id="13317" name="TextBox 4"/>
          <p:cNvSpPr txBox="1">
            <a:spLocks noChangeArrowheads="1"/>
          </p:cNvSpPr>
          <p:nvPr/>
        </p:nvSpPr>
        <p:spPr bwMode="auto">
          <a:xfrm rot="-5400000">
            <a:off x="9213057" y="2755036"/>
            <a:ext cx="39878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5400" dirty="0" smtClean="0">
                <a:solidFill>
                  <a:schemeClr val="bg1"/>
                </a:solidFill>
                <a:latin typeface="Arial" panose="020B0604020202020204" pitchFamily="34" charset="0"/>
                <a:cs typeface="Arial" panose="020B0604020202020204" pitchFamily="34" charset="0"/>
              </a:rPr>
              <a:t>Basic Life Support</a:t>
            </a:r>
            <a:endParaRPr lang="en-GB" altLang="en-US" sz="5400" dirty="0">
              <a:solidFill>
                <a:schemeClr val="bg1"/>
              </a:solidFill>
              <a:latin typeface="Arial" panose="020B0604020202020204" pitchFamily="34" charset="0"/>
              <a:cs typeface="Arial" panose="020B0604020202020204" pitchFamily="34" charset="0"/>
            </a:endParaRPr>
          </a:p>
        </p:txBody>
      </p:sp>
      <p:sp>
        <p:nvSpPr>
          <p:cNvPr id="9" name="Content Placeholder 1">
            <a:extLst>
              <a:ext uri="{FF2B5EF4-FFF2-40B4-BE49-F238E27FC236}">
                <a16:creationId xmlns:a16="http://schemas.microsoft.com/office/drawing/2014/main" xmlns="" id="{250A7199-F41F-8344-9F77-3B69BD2062A4}"/>
              </a:ext>
            </a:extLst>
          </p:cNvPr>
          <p:cNvSpPr txBox="1">
            <a:spLocks/>
          </p:cNvSpPr>
          <p:nvPr/>
        </p:nvSpPr>
        <p:spPr>
          <a:xfrm>
            <a:off x="995362" y="1608263"/>
            <a:ext cx="8845551" cy="376621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200000"/>
              </a:lnSpc>
              <a:spcBef>
                <a:spcPts val="1000"/>
              </a:spcBef>
              <a:spcAft>
                <a:spcPts val="0"/>
              </a:spcAft>
              <a:buClr>
                <a:srgbClr val="6FA36F"/>
              </a:buClr>
              <a:buSzTx/>
              <a:buFont typeface="Arial" panose="020B0604020202020204" pitchFamily="34" charset="0"/>
              <a:buNone/>
              <a:tabLst/>
              <a:defRPr/>
            </a:pPr>
            <a:endParaRPr kumimoji="0" lang="en-GB" sz="2400" b="0" i="0" u="none" strike="noStrike" kern="1200" cap="none" spc="0" normalizeH="0" baseline="0" noProof="0" dirty="0">
              <a:ln>
                <a:noFill/>
              </a:ln>
              <a:solidFill>
                <a:srgbClr val="343433"/>
              </a:solidFill>
              <a:effectLst/>
              <a:uLnTx/>
              <a:uFillTx/>
              <a:latin typeface="Arial" panose="020B0604020202020204" pitchFamily="34" charset="0"/>
              <a:ea typeface="+mn-ea"/>
              <a:cs typeface="Arial" panose="020B0604020202020204" pitchFamily="34" charset="0"/>
            </a:endParaRPr>
          </a:p>
        </p:txBody>
      </p:sp>
      <p:sp>
        <p:nvSpPr>
          <p:cNvPr id="13" name="Content Placeholder 3"/>
          <p:cNvSpPr txBox="1">
            <a:spLocks/>
          </p:cNvSpPr>
          <p:nvPr/>
        </p:nvSpPr>
        <p:spPr>
          <a:xfrm>
            <a:off x="602170" y="955564"/>
            <a:ext cx="10201276" cy="5061188"/>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pPr>
            <a:endParaRPr lang="en-GB" dirty="0" smtClean="0"/>
          </a:p>
          <a:p>
            <a:pPr marL="0" indent="0">
              <a:spcBef>
                <a:spcPts val="0"/>
              </a:spcBef>
            </a:pPr>
            <a:endParaRPr lang="en-GB" dirty="0"/>
          </a:p>
        </p:txBody>
      </p:sp>
      <p:pic>
        <p:nvPicPr>
          <p:cNvPr id="12" name="Picture 11"/>
          <p:cNvPicPr/>
          <p:nvPr/>
        </p:nvPicPr>
        <p:blipFill rotWithShape="1">
          <a:blip r:embed="rId3"/>
          <a:srcRect l="2216" t="23237" r="68868" b="20835"/>
          <a:stretch/>
        </p:blipFill>
        <p:spPr bwMode="auto">
          <a:xfrm>
            <a:off x="874065" y="1078166"/>
            <a:ext cx="8961654" cy="5228242"/>
          </a:xfrm>
          <a:prstGeom prst="rect">
            <a:avLst/>
          </a:prstGeom>
          <a:ln>
            <a:noFill/>
          </a:ln>
          <a:extLst>
            <a:ext uri="{53640926-AAD7-44D8-BBD7-CCE9431645EC}">
              <a14:shadowObscured xmlns:a14="http://schemas.microsoft.com/office/drawing/2010/main"/>
            </a:ext>
          </a:extLst>
        </p:spPr>
      </p:pic>
      <p:sp>
        <p:nvSpPr>
          <p:cNvPr id="14" name="Title 1"/>
          <p:cNvSpPr txBox="1">
            <a:spLocks/>
          </p:cNvSpPr>
          <p:nvPr/>
        </p:nvSpPr>
        <p:spPr bwMode="auto">
          <a:xfrm>
            <a:off x="724154" y="313289"/>
            <a:ext cx="9261475"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n-GB" altLang="en-US" sz="3200" b="1" dirty="0">
                <a:solidFill>
                  <a:srgbClr val="00563B"/>
                </a:solidFill>
                <a:latin typeface="Arial" panose="020B0604020202020204" pitchFamily="34" charset="0"/>
                <a:cs typeface="Arial" panose="020B0604020202020204" pitchFamily="34" charset="0"/>
              </a:rPr>
              <a:t>	</a:t>
            </a:r>
            <a:r>
              <a:rPr lang="en-GB" altLang="en-US" sz="3200" b="1" dirty="0" smtClean="0">
                <a:solidFill>
                  <a:srgbClr val="00563B"/>
                </a:solidFill>
                <a:latin typeface="Arial" panose="020B0604020202020204" pitchFamily="34" charset="0"/>
                <a:cs typeface="Arial" panose="020B0604020202020204" pitchFamily="34" charset="0"/>
              </a:rPr>
              <a:t>		</a:t>
            </a:r>
            <a:r>
              <a:rPr lang="en-GB" altLang="en-US" sz="3600" dirty="0" smtClean="0">
                <a:solidFill>
                  <a:srgbClr val="00563B"/>
                </a:solidFill>
                <a:latin typeface="Century Gothic" panose="020B0502020202020204" pitchFamily="34" charset="0"/>
                <a:cs typeface="Arial" panose="020B0604020202020204" pitchFamily="34" charset="0"/>
              </a:rPr>
              <a:t>Using an AED</a:t>
            </a:r>
            <a:endParaRPr lang="en-GB" altLang="en-US" sz="3600" dirty="0">
              <a:solidFill>
                <a:srgbClr val="00563B"/>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37414064"/>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0CECE"/>
        </a:solidFill>
        <a:effectLst/>
      </p:bgPr>
    </p:bg>
    <p:spTree>
      <p:nvGrpSpPr>
        <p:cNvPr id="1" name=""/>
        <p:cNvGrpSpPr/>
        <p:nvPr/>
      </p:nvGrpSpPr>
      <p:grpSpPr>
        <a:xfrm>
          <a:off x="0" y="0"/>
          <a:ext cx="0" cy="0"/>
          <a:chOff x="0" y="0"/>
          <a:chExt cx="0" cy="0"/>
        </a:xfrm>
      </p:grpSpPr>
      <p:sp>
        <p:nvSpPr>
          <p:cNvPr id="13317" name="TextBox 4"/>
          <p:cNvSpPr txBox="1">
            <a:spLocks noChangeArrowheads="1"/>
          </p:cNvSpPr>
          <p:nvPr/>
        </p:nvSpPr>
        <p:spPr bwMode="auto">
          <a:xfrm rot="-5400000">
            <a:off x="9213057" y="2755036"/>
            <a:ext cx="39878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5400" dirty="0" smtClean="0">
                <a:solidFill>
                  <a:schemeClr val="bg1"/>
                </a:solidFill>
                <a:latin typeface="Arial" panose="020B0604020202020204" pitchFamily="34" charset="0"/>
                <a:cs typeface="Arial" panose="020B0604020202020204" pitchFamily="34" charset="0"/>
              </a:rPr>
              <a:t>Basic Life Support</a:t>
            </a:r>
            <a:endParaRPr lang="en-GB" altLang="en-US" sz="5400" dirty="0">
              <a:solidFill>
                <a:schemeClr val="bg1"/>
              </a:solidFill>
              <a:latin typeface="Arial" panose="020B0604020202020204" pitchFamily="34" charset="0"/>
              <a:cs typeface="Arial" panose="020B0604020202020204" pitchFamily="34" charset="0"/>
            </a:endParaRPr>
          </a:p>
        </p:txBody>
      </p:sp>
      <p:sp>
        <p:nvSpPr>
          <p:cNvPr id="9" name="Content Placeholder 1">
            <a:extLst>
              <a:ext uri="{FF2B5EF4-FFF2-40B4-BE49-F238E27FC236}">
                <a16:creationId xmlns:a16="http://schemas.microsoft.com/office/drawing/2014/main" xmlns="" id="{250A7199-F41F-8344-9F77-3B69BD2062A4}"/>
              </a:ext>
            </a:extLst>
          </p:cNvPr>
          <p:cNvSpPr txBox="1">
            <a:spLocks/>
          </p:cNvSpPr>
          <p:nvPr/>
        </p:nvSpPr>
        <p:spPr>
          <a:xfrm>
            <a:off x="995362" y="1608263"/>
            <a:ext cx="8845551" cy="376621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200000"/>
              </a:lnSpc>
              <a:spcBef>
                <a:spcPts val="1000"/>
              </a:spcBef>
              <a:spcAft>
                <a:spcPts val="0"/>
              </a:spcAft>
              <a:buClr>
                <a:srgbClr val="6FA36F"/>
              </a:buClr>
              <a:buSzTx/>
              <a:buFont typeface="Arial" panose="020B0604020202020204" pitchFamily="34" charset="0"/>
              <a:buNone/>
              <a:tabLst/>
              <a:defRPr/>
            </a:pPr>
            <a:endParaRPr kumimoji="0" lang="en-GB" sz="2400" b="0" i="0" u="none" strike="noStrike" kern="1200" cap="none" spc="0" normalizeH="0" baseline="0" noProof="0" dirty="0">
              <a:ln>
                <a:noFill/>
              </a:ln>
              <a:solidFill>
                <a:srgbClr val="343433"/>
              </a:solidFill>
              <a:effectLst/>
              <a:uLnTx/>
              <a:uFillTx/>
              <a:latin typeface="Arial" panose="020B0604020202020204" pitchFamily="34" charset="0"/>
              <a:ea typeface="+mn-ea"/>
              <a:cs typeface="Arial" panose="020B0604020202020204" pitchFamily="34" charset="0"/>
            </a:endParaRPr>
          </a:p>
        </p:txBody>
      </p:sp>
      <p:sp>
        <p:nvSpPr>
          <p:cNvPr id="13" name="Content Placeholder 3"/>
          <p:cNvSpPr txBox="1">
            <a:spLocks/>
          </p:cNvSpPr>
          <p:nvPr/>
        </p:nvSpPr>
        <p:spPr>
          <a:xfrm>
            <a:off x="602170" y="955564"/>
            <a:ext cx="10201276" cy="5061188"/>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pPr>
            <a:endParaRPr lang="en-GB" dirty="0" smtClean="0"/>
          </a:p>
          <a:p>
            <a:pPr marL="0" indent="0">
              <a:spcBef>
                <a:spcPts val="0"/>
              </a:spcBef>
            </a:pPr>
            <a:endParaRPr lang="en-GB" dirty="0"/>
          </a:p>
        </p:txBody>
      </p:sp>
      <p:pic>
        <p:nvPicPr>
          <p:cNvPr id="12" name="Picture 11"/>
          <p:cNvPicPr/>
          <p:nvPr/>
        </p:nvPicPr>
        <p:blipFill rotWithShape="1">
          <a:blip r:embed="rId3"/>
          <a:srcRect l="2216" t="23237" r="68868" b="20835"/>
          <a:stretch/>
        </p:blipFill>
        <p:spPr bwMode="auto">
          <a:xfrm>
            <a:off x="874065" y="1078166"/>
            <a:ext cx="8961654" cy="5228242"/>
          </a:xfrm>
          <a:prstGeom prst="rect">
            <a:avLst/>
          </a:prstGeom>
          <a:ln>
            <a:noFill/>
          </a:ln>
          <a:extLst>
            <a:ext uri="{53640926-AAD7-44D8-BBD7-CCE9431645EC}">
              <a14:shadowObscured xmlns:a14="http://schemas.microsoft.com/office/drawing/2010/main"/>
            </a:ext>
          </a:extLst>
        </p:spPr>
      </p:pic>
      <p:sp>
        <p:nvSpPr>
          <p:cNvPr id="14" name="Title 1"/>
          <p:cNvSpPr txBox="1">
            <a:spLocks/>
          </p:cNvSpPr>
          <p:nvPr/>
        </p:nvSpPr>
        <p:spPr bwMode="auto">
          <a:xfrm>
            <a:off x="724154" y="270510"/>
            <a:ext cx="9261475"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n-GB" altLang="en-US" sz="3200" b="1" dirty="0">
                <a:solidFill>
                  <a:srgbClr val="00563B"/>
                </a:solidFill>
                <a:latin typeface="Arial" panose="020B0604020202020204" pitchFamily="34" charset="0"/>
                <a:cs typeface="Arial" panose="020B0604020202020204" pitchFamily="34" charset="0"/>
              </a:rPr>
              <a:t>	</a:t>
            </a:r>
            <a:r>
              <a:rPr lang="en-GB" altLang="en-US" sz="3200" b="1" dirty="0" smtClean="0">
                <a:solidFill>
                  <a:srgbClr val="00563B"/>
                </a:solidFill>
                <a:latin typeface="Arial" panose="020B0604020202020204" pitchFamily="34" charset="0"/>
                <a:cs typeface="Arial" panose="020B0604020202020204" pitchFamily="34" charset="0"/>
              </a:rPr>
              <a:t>		</a:t>
            </a:r>
            <a:r>
              <a:rPr lang="en-GB" altLang="en-US" sz="3600" dirty="0" smtClean="0">
                <a:solidFill>
                  <a:srgbClr val="00563B"/>
                </a:solidFill>
                <a:latin typeface="Century Gothic" panose="020B0502020202020204" pitchFamily="34" charset="0"/>
                <a:cs typeface="Arial" panose="020B0604020202020204" pitchFamily="34" charset="0"/>
              </a:rPr>
              <a:t>Using an AED</a:t>
            </a:r>
            <a:endParaRPr lang="en-GB" altLang="en-US" sz="3600" dirty="0">
              <a:solidFill>
                <a:srgbClr val="00563B"/>
              </a:solidFill>
              <a:latin typeface="Century Gothic" panose="020B0502020202020204" pitchFamily="34" charset="0"/>
              <a:cs typeface="Arial" panose="020B0604020202020204" pitchFamily="34" charset="0"/>
            </a:endParaRPr>
          </a:p>
        </p:txBody>
      </p:sp>
      <p:pic>
        <p:nvPicPr>
          <p:cNvPr id="16" name="Picture 15"/>
          <p:cNvPicPr/>
          <p:nvPr/>
        </p:nvPicPr>
        <p:blipFill rotWithShape="1">
          <a:blip r:embed="rId4"/>
          <a:srcRect l="2072" t="22844" r="70349" b="19789"/>
          <a:stretch/>
        </p:blipFill>
        <p:spPr bwMode="auto">
          <a:xfrm>
            <a:off x="868871" y="1078165"/>
            <a:ext cx="8979668" cy="5232693"/>
          </a:xfrm>
          <a:prstGeom prst="rect">
            <a:avLst/>
          </a:prstGeom>
          <a:ln>
            <a:noFill/>
          </a:ln>
          <a:extLst>
            <a:ext uri="{53640926-AAD7-44D8-BBD7-CCE9431645EC}">
              <a14:shadowObscured xmlns:a14="http://schemas.microsoft.com/office/drawing/2010/main"/>
            </a:ext>
          </a:extLst>
        </p:spPr>
      </p:pic>
      <p:pic>
        <p:nvPicPr>
          <p:cNvPr id="11" name="Picture 10"/>
          <p:cNvPicPr/>
          <p:nvPr/>
        </p:nvPicPr>
        <p:blipFill rotWithShape="1">
          <a:blip r:embed="rId5"/>
          <a:srcRect l="1883" t="22056" r="69200" b="20441"/>
          <a:stretch/>
        </p:blipFill>
        <p:spPr bwMode="auto">
          <a:xfrm>
            <a:off x="874065" y="1067882"/>
            <a:ext cx="8961654" cy="5422215"/>
          </a:xfrm>
          <a:prstGeom prst="rect">
            <a:avLst/>
          </a:prstGeom>
          <a:ln>
            <a:noFill/>
          </a:ln>
          <a:extLst>
            <a:ext uri="{53640926-AAD7-44D8-BBD7-CCE9431645EC}">
              <a14:shadowObscured xmlns:a14="http://schemas.microsoft.com/office/drawing/2010/main"/>
            </a:ext>
          </a:extLst>
        </p:spPr>
      </p:pic>
      <p:pic>
        <p:nvPicPr>
          <p:cNvPr id="15" name="Picture 14"/>
          <p:cNvPicPr/>
          <p:nvPr/>
        </p:nvPicPr>
        <p:blipFill rotWithShape="1">
          <a:blip r:embed="rId6"/>
          <a:srcRect l="1920" t="22843" r="68867" b="18865"/>
          <a:stretch/>
        </p:blipFill>
        <p:spPr bwMode="auto">
          <a:xfrm>
            <a:off x="884419" y="1067881"/>
            <a:ext cx="8951299" cy="542221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7502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0CECE"/>
        </a:solidFill>
        <a:effectLst/>
      </p:bgPr>
    </p:bg>
    <p:spTree>
      <p:nvGrpSpPr>
        <p:cNvPr id="1" name=""/>
        <p:cNvGrpSpPr/>
        <p:nvPr/>
      </p:nvGrpSpPr>
      <p:grpSpPr>
        <a:xfrm>
          <a:off x="0" y="0"/>
          <a:ext cx="0" cy="0"/>
          <a:chOff x="0" y="0"/>
          <a:chExt cx="0" cy="0"/>
        </a:xfrm>
      </p:grpSpPr>
      <p:sp>
        <p:nvSpPr>
          <p:cNvPr id="14" name="Rounded Rectangle 13"/>
          <p:cNvSpPr/>
          <p:nvPr/>
        </p:nvSpPr>
        <p:spPr>
          <a:xfrm>
            <a:off x="142682" y="233363"/>
            <a:ext cx="9983787" cy="63627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13317" name="TextBox 4"/>
          <p:cNvSpPr txBox="1">
            <a:spLocks noChangeArrowheads="1"/>
          </p:cNvSpPr>
          <p:nvPr/>
        </p:nvSpPr>
        <p:spPr bwMode="auto">
          <a:xfrm rot="-5400000">
            <a:off x="9213057" y="2755036"/>
            <a:ext cx="39878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5400" dirty="0" smtClean="0">
                <a:solidFill>
                  <a:schemeClr val="bg1"/>
                </a:solidFill>
                <a:latin typeface="Arial" panose="020B0604020202020204" pitchFamily="34" charset="0"/>
                <a:cs typeface="Arial" panose="020B0604020202020204" pitchFamily="34" charset="0"/>
              </a:rPr>
              <a:t>Basic Life Support</a:t>
            </a:r>
            <a:endParaRPr lang="en-GB" altLang="en-US" sz="5400" dirty="0">
              <a:solidFill>
                <a:schemeClr val="bg1"/>
              </a:solidFill>
              <a:latin typeface="Arial" panose="020B0604020202020204" pitchFamily="34" charset="0"/>
              <a:cs typeface="Arial" panose="020B0604020202020204" pitchFamily="34" charset="0"/>
            </a:endParaRPr>
          </a:p>
        </p:txBody>
      </p:sp>
      <p:sp>
        <p:nvSpPr>
          <p:cNvPr id="13318" name="Title 1"/>
          <p:cNvSpPr txBox="1">
            <a:spLocks/>
          </p:cNvSpPr>
          <p:nvPr/>
        </p:nvSpPr>
        <p:spPr bwMode="auto">
          <a:xfrm>
            <a:off x="1541971" y="430465"/>
            <a:ext cx="9261475"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n-GB" altLang="en-US" sz="3600" dirty="0">
                <a:solidFill>
                  <a:srgbClr val="00563B"/>
                </a:solidFill>
                <a:latin typeface="Century Gothic" panose="020B0502020202020204" pitchFamily="34" charset="0"/>
                <a:cs typeface="Arial" panose="020B0604020202020204" pitchFamily="34" charset="0"/>
              </a:rPr>
              <a:t>Automated External Defibrillator</a:t>
            </a:r>
          </a:p>
        </p:txBody>
      </p:sp>
      <p:sp>
        <p:nvSpPr>
          <p:cNvPr id="9" name="Content Placeholder 1">
            <a:extLst>
              <a:ext uri="{FF2B5EF4-FFF2-40B4-BE49-F238E27FC236}">
                <a16:creationId xmlns:a16="http://schemas.microsoft.com/office/drawing/2014/main" xmlns="" id="{250A7199-F41F-8344-9F77-3B69BD2062A4}"/>
              </a:ext>
            </a:extLst>
          </p:cNvPr>
          <p:cNvSpPr txBox="1">
            <a:spLocks/>
          </p:cNvSpPr>
          <p:nvPr/>
        </p:nvSpPr>
        <p:spPr>
          <a:xfrm>
            <a:off x="995362" y="1608263"/>
            <a:ext cx="8845551" cy="376621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200000"/>
              </a:lnSpc>
              <a:spcBef>
                <a:spcPts val="1000"/>
              </a:spcBef>
              <a:spcAft>
                <a:spcPts val="0"/>
              </a:spcAft>
              <a:buClr>
                <a:srgbClr val="6FA36F"/>
              </a:buClr>
              <a:buSzTx/>
              <a:buFont typeface="Arial" panose="020B0604020202020204" pitchFamily="34" charset="0"/>
              <a:buNone/>
              <a:tabLst/>
              <a:defRPr/>
            </a:pPr>
            <a:endParaRPr kumimoji="0" lang="en-GB" sz="2400" b="0" i="0" u="none" strike="noStrike" kern="1200" cap="none" spc="0" normalizeH="0" baseline="0" noProof="0" dirty="0">
              <a:ln>
                <a:noFill/>
              </a:ln>
              <a:solidFill>
                <a:srgbClr val="343433"/>
              </a:solidFill>
              <a:effectLst/>
              <a:uLnTx/>
              <a:uFillTx/>
              <a:latin typeface="Arial" panose="020B0604020202020204" pitchFamily="34" charset="0"/>
              <a:ea typeface="+mn-ea"/>
              <a:cs typeface="Arial" panose="020B0604020202020204" pitchFamily="34" charset="0"/>
            </a:endParaRPr>
          </a:p>
        </p:txBody>
      </p:sp>
      <p:sp>
        <p:nvSpPr>
          <p:cNvPr id="13" name="Content Placeholder 3"/>
          <p:cNvSpPr txBox="1">
            <a:spLocks/>
          </p:cNvSpPr>
          <p:nvPr/>
        </p:nvSpPr>
        <p:spPr>
          <a:xfrm>
            <a:off x="602170" y="1166667"/>
            <a:ext cx="10201276" cy="5061188"/>
          </a:xfrm>
          <a:prstGeom prst="rect">
            <a:avLst/>
          </a:prstGeom>
        </p:spPr>
        <p:txBody>
          <a:bodyPr>
            <a:normAutofit fontScale="92500" lnSpcReduction="20000"/>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60000"/>
              </a:lnSpc>
              <a:spcBef>
                <a:spcPts val="0"/>
              </a:spcBef>
              <a:buFont typeface="Arial" panose="020B0604020202020204" pitchFamily="34" charset="0"/>
              <a:buNone/>
            </a:pPr>
            <a:r>
              <a:rPr lang="en-GB" dirty="0" smtClean="0">
                <a:latin typeface="Arial" panose="020B0604020202020204" pitchFamily="34" charset="0"/>
                <a:cs typeface="Arial" panose="020B0604020202020204" pitchFamily="34" charset="0"/>
              </a:rPr>
              <a:t>The equipment inside most AEDs would normally consist of :</a:t>
            </a:r>
            <a:endParaRPr lang="en-GB" sz="3600" dirty="0" smtClean="0"/>
          </a:p>
          <a:p>
            <a:pPr marL="702900" indent="-342900">
              <a:lnSpc>
                <a:spcPct val="150000"/>
              </a:lnSpc>
              <a:spcBef>
                <a:spcPts val="0"/>
              </a:spcBef>
              <a:buFont typeface="Wingdings" panose="05000000000000000000" pitchFamily="2" charset="2"/>
              <a:buChar char="§"/>
            </a:pPr>
            <a:endParaRPr lang="en-GB" dirty="0" smtClean="0">
              <a:latin typeface="Arial" panose="020B0604020202020204" pitchFamily="34" charset="0"/>
              <a:cs typeface="Arial" panose="020B0604020202020204" pitchFamily="34" charset="0"/>
            </a:endParaRPr>
          </a:p>
          <a:p>
            <a:pPr marL="702900" indent="-342900">
              <a:lnSpc>
                <a:spcPct val="150000"/>
              </a:lnSpc>
              <a:spcBef>
                <a:spcPts val="0"/>
              </a:spcBef>
              <a:buClr>
                <a:srgbClr val="FF7B21"/>
              </a:buClr>
              <a:buFont typeface="Wingdings" panose="05000000000000000000" pitchFamily="2" charset="2"/>
              <a:buChar char="§"/>
            </a:pPr>
            <a:r>
              <a:rPr lang="en-GB" dirty="0" smtClean="0">
                <a:latin typeface="Arial" panose="020B0604020202020204" pitchFamily="34" charset="0"/>
                <a:cs typeface="Arial" panose="020B0604020202020204" pitchFamily="34" charset="0"/>
              </a:rPr>
              <a:t>A towel</a:t>
            </a:r>
          </a:p>
          <a:p>
            <a:pPr marL="702900" indent="-342900">
              <a:lnSpc>
                <a:spcPct val="150000"/>
              </a:lnSpc>
              <a:spcBef>
                <a:spcPts val="0"/>
              </a:spcBef>
              <a:buClr>
                <a:srgbClr val="FF7B21"/>
              </a:buClr>
              <a:buFont typeface="Wingdings" panose="05000000000000000000" pitchFamily="2" charset="2"/>
              <a:buChar char="§"/>
            </a:pPr>
            <a:r>
              <a:rPr lang="en-GB" dirty="0" smtClean="0">
                <a:latin typeface="Arial" panose="020B0604020202020204" pitchFamily="34" charset="0"/>
                <a:cs typeface="Arial" panose="020B0604020202020204" pitchFamily="34" charset="0"/>
              </a:rPr>
              <a:t>Spare electrode pads</a:t>
            </a:r>
          </a:p>
          <a:p>
            <a:pPr marL="702900" indent="-342900">
              <a:lnSpc>
                <a:spcPct val="150000"/>
              </a:lnSpc>
              <a:spcBef>
                <a:spcPts val="0"/>
              </a:spcBef>
              <a:buClr>
                <a:srgbClr val="FF7B21"/>
              </a:buClr>
              <a:buFont typeface="Wingdings" panose="05000000000000000000" pitchFamily="2" charset="2"/>
              <a:buChar char="§"/>
            </a:pPr>
            <a:r>
              <a:rPr lang="en-GB" dirty="0" smtClean="0">
                <a:latin typeface="Arial" panose="020B0604020202020204" pitchFamily="34" charset="0"/>
                <a:cs typeface="Arial" panose="020B0604020202020204" pitchFamily="34" charset="0"/>
              </a:rPr>
              <a:t>Reusable Face Mask</a:t>
            </a:r>
          </a:p>
          <a:p>
            <a:pPr marL="702900" indent="-342900">
              <a:lnSpc>
                <a:spcPct val="150000"/>
              </a:lnSpc>
              <a:spcBef>
                <a:spcPts val="0"/>
              </a:spcBef>
              <a:buClr>
                <a:srgbClr val="FF7B21"/>
              </a:buClr>
              <a:buFont typeface="Wingdings" panose="05000000000000000000" pitchFamily="2" charset="2"/>
              <a:buChar char="§"/>
            </a:pPr>
            <a:r>
              <a:rPr lang="en-GB" dirty="0" smtClean="0">
                <a:latin typeface="Arial" panose="020B0604020202020204" pitchFamily="34" charset="0"/>
                <a:cs typeface="Arial" panose="020B0604020202020204" pitchFamily="34" charset="0"/>
              </a:rPr>
              <a:t>Pair of Powder Free Nitrile Gloves</a:t>
            </a:r>
          </a:p>
          <a:p>
            <a:pPr marL="702900" indent="-342900">
              <a:lnSpc>
                <a:spcPct val="150000"/>
              </a:lnSpc>
              <a:spcBef>
                <a:spcPts val="0"/>
              </a:spcBef>
              <a:buClr>
                <a:srgbClr val="FF7B21"/>
              </a:buClr>
              <a:buFont typeface="Wingdings" panose="05000000000000000000" pitchFamily="2" charset="2"/>
              <a:buChar char="§"/>
            </a:pPr>
            <a:r>
              <a:rPr lang="en-GB" dirty="0" smtClean="0">
                <a:latin typeface="Arial" panose="020B0604020202020204" pitchFamily="34" charset="0"/>
                <a:cs typeface="Arial" panose="020B0604020202020204" pitchFamily="34" charset="0"/>
              </a:rPr>
              <a:t>Moist Alcohol Free Wipes </a:t>
            </a:r>
          </a:p>
          <a:p>
            <a:pPr marL="702900" indent="-342900">
              <a:lnSpc>
                <a:spcPct val="150000"/>
              </a:lnSpc>
              <a:spcBef>
                <a:spcPts val="0"/>
              </a:spcBef>
              <a:buClr>
                <a:srgbClr val="FF7B21"/>
              </a:buClr>
              <a:buFont typeface="Wingdings" panose="05000000000000000000" pitchFamily="2" charset="2"/>
              <a:buChar char="§"/>
            </a:pPr>
            <a:r>
              <a:rPr lang="en-GB" dirty="0" smtClean="0">
                <a:latin typeface="Arial" panose="020B0604020202020204" pitchFamily="34" charset="0"/>
                <a:cs typeface="Arial" panose="020B0604020202020204" pitchFamily="34" charset="0"/>
              </a:rPr>
              <a:t>Disposable Razor</a:t>
            </a:r>
          </a:p>
          <a:p>
            <a:pPr marL="702900" indent="-342900">
              <a:lnSpc>
                <a:spcPct val="150000"/>
              </a:lnSpc>
              <a:spcBef>
                <a:spcPts val="0"/>
              </a:spcBef>
              <a:buClr>
                <a:srgbClr val="FF7B21"/>
              </a:buClr>
              <a:buFont typeface="Wingdings" panose="05000000000000000000" pitchFamily="2" charset="2"/>
              <a:buChar char="§"/>
            </a:pPr>
            <a:r>
              <a:rPr lang="en-GB" dirty="0" smtClean="0">
                <a:latin typeface="Arial" panose="020B0604020202020204" pitchFamily="34" charset="0"/>
                <a:cs typeface="Arial" panose="020B0604020202020204" pitchFamily="34" charset="0"/>
              </a:rPr>
              <a:t>Tuff cut scissors</a:t>
            </a:r>
          </a:p>
          <a:p>
            <a:pPr marL="0" indent="0">
              <a:spcBef>
                <a:spcPts val="0"/>
              </a:spcBef>
            </a:pPr>
            <a:endParaRPr lang="en-GB" dirty="0" smtClean="0"/>
          </a:p>
          <a:p>
            <a:pPr marL="0" indent="0">
              <a:spcBef>
                <a:spcPts val="0"/>
              </a:spcBef>
            </a:pPr>
            <a:endParaRPr lang="en-GB" dirty="0"/>
          </a:p>
        </p:txBody>
      </p:sp>
      <p:pic>
        <p:nvPicPr>
          <p:cNvPr id="2" name="Picture 1"/>
          <p:cNvPicPr>
            <a:picLocks noChangeAspect="1"/>
          </p:cNvPicPr>
          <p:nvPr/>
        </p:nvPicPr>
        <p:blipFill>
          <a:blip r:embed="rId3"/>
          <a:stretch>
            <a:fillRect/>
          </a:stretch>
        </p:blipFill>
        <p:spPr>
          <a:xfrm flipH="1">
            <a:off x="7619777" y="1831253"/>
            <a:ext cx="2199384" cy="2577764"/>
          </a:xfrm>
          <a:prstGeom prst="rect">
            <a:avLst/>
          </a:prstGeom>
        </p:spPr>
      </p:pic>
      <p:pic>
        <p:nvPicPr>
          <p:cNvPr id="4" name="Picture 3"/>
          <p:cNvPicPr>
            <a:picLocks noChangeAspect="1"/>
          </p:cNvPicPr>
          <p:nvPr/>
        </p:nvPicPr>
        <p:blipFill>
          <a:blip r:embed="rId4"/>
          <a:stretch>
            <a:fillRect/>
          </a:stretch>
        </p:blipFill>
        <p:spPr>
          <a:xfrm>
            <a:off x="6095002" y="4163282"/>
            <a:ext cx="2143125" cy="2143125"/>
          </a:xfrm>
          <a:prstGeom prst="rect">
            <a:avLst/>
          </a:prstGeom>
        </p:spPr>
      </p:pic>
    </p:spTree>
    <p:extLst>
      <p:ext uri="{BB962C8B-B14F-4D97-AF65-F5344CB8AC3E}">
        <p14:creationId xmlns:p14="http://schemas.microsoft.com/office/powerpoint/2010/main" val="33022855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down)">
                                      <p:cBhvr>
                                        <p:cTn id="7" dur="500"/>
                                        <p:tgtEl>
                                          <p:spTgt spid="1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animEffect transition="in" filter="wipe(left)">
                                      <p:cBhvr>
                                        <p:cTn id="11" dur="500"/>
                                        <p:tgtEl>
                                          <p:spTgt spid="13">
                                            <p:txEl>
                                              <p:pRg st="2" end="2"/>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animEffect transition="in" filter="wipe(left)">
                                      <p:cBhvr>
                                        <p:cTn id="15" dur="500"/>
                                        <p:tgtEl>
                                          <p:spTgt spid="13">
                                            <p:txEl>
                                              <p:pRg st="3" end="3"/>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animEffect transition="in" filter="wipe(left)">
                                      <p:cBhvr>
                                        <p:cTn id="19" dur="500"/>
                                        <p:tgtEl>
                                          <p:spTgt spid="13">
                                            <p:txEl>
                                              <p:pRg st="4" end="4"/>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3">
                                            <p:txEl>
                                              <p:pRg st="5" end="5"/>
                                            </p:txEl>
                                          </p:spTgt>
                                        </p:tgtEl>
                                        <p:attrNameLst>
                                          <p:attrName>style.visibility</p:attrName>
                                        </p:attrNameLst>
                                      </p:cBhvr>
                                      <p:to>
                                        <p:strVal val="visible"/>
                                      </p:to>
                                    </p:set>
                                    <p:animEffect transition="in" filter="wipe(left)">
                                      <p:cBhvr>
                                        <p:cTn id="23" dur="500"/>
                                        <p:tgtEl>
                                          <p:spTgt spid="13">
                                            <p:txEl>
                                              <p:pRg st="5" end="5"/>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3">
                                            <p:txEl>
                                              <p:pRg st="6" end="6"/>
                                            </p:txEl>
                                          </p:spTgt>
                                        </p:tgtEl>
                                        <p:attrNameLst>
                                          <p:attrName>style.visibility</p:attrName>
                                        </p:attrNameLst>
                                      </p:cBhvr>
                                      <p:to>
                                        <p:strVal val="visible"/>
                                      </p:to>
                                    </p:set>
                                    <p:animEffect transition="in" filter="wipe(left)">
                                      <p:cBhvr>
                                        <p:cTn id="27" dur="500"/>
                                        <p:tgtEl>
                                          <p:spTgt spid="13">
                                            <p:txEl>
                                              <p:pRg st="6" end="6"/>
                                            </p:tx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
                                            <p:txEl>
                                              <p:pRg st="7" end="7"/>
                                            </p:txEl>
                                          </p:spTgt>
                                        </p:tgtEl>
                                        <p:attrNameLst>
                                          <p:attrName>style.visibility</p:attrName>
                                        </p:attrNameLst>
                                      </p:cBhvr>
                                      <p:to>
                                        <p:strVal val="visible"/>
                                      </p:to>
                                    </p:set>
                                    <p:animEffect transition="in" filter="wipe(left)">
                                      <p:cBhvr>
                                        <p:cTn id="31" dur="500"/>
                                        <p:tgtEl>
                                          <p:spTgt spid="13">
                                            <p:txEl>
                                              <p:pRg st="7" end="7"/>
                                            </p:txEl>
                                          </p:spTgt>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3">
                                            <p:txEl>
                                              <p:pRg st="8" end="8"/>
                                            </p:txEl>
                                          </p:spTgt>
                                        </p:tgtEl>
                                        <p:attrNameLst>
                                          <p:attrName>style.visibility</p:attrName>
                                        </p:attrNameLst>
                                      </p:cBhvr>
                                      <p:to>
                                        <p:strVal val="visible"/>
                                      </p:to>
                                    </p:set>
                                    <p:animEffect transition="in" filter="wipe(left)">
                                      <p:cBhvr>
                                        <p:cTn id="35" dur="500"/>
                                        <p:tgtEl>
                                          <p:spTgt spid="1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0CECE"/>
        </a:solidFill>
        <a:effectLst/>
      </p:bgPr>
    </p:bg>
    <p:spTree>
      <p:nvGrpSpPr>
        <p:cNvPr id="1" name=""/>
        <p:cNvGrpSpPr/>
        <p:nvPr/>
      </p:nvGrpSpPr>
      <p:grpSpPr>
        <a:xfrm>
          <a:off x="0" y="0"/>
          <a:ext cx="0" cy="0"/>
          <a:chOff x="0" y="0"/>
          <a:chExt cx="0" cy="0"/>
        </a:xfrm>
      </p:grpSpPr>
      <p:sp>
        <p:nvSpPr>
          <p:cNvPr id="13" name="TextBox 12"/>
          <p:cNvSpPr txBox="1"/>
          <p:nvPr/>
        </p:nvSpPr>
        <p:spPr>
          <a:xfrm>
            <a:off x="194768" y="236538"/>
            <a:ext cx="10135026" cy="6408000"/>
          </a:xfrm>
          <a:prstGeom prst="roundRect">
            <a:avLst/>
          </a:prstGeom>
          <a:solidFill>
            <a:schemeClr val="bg2"/>
          </a:solidFill>
        </p:spPr>
        <p:txBody>
          <a:bodyPr wrap="square" rtlCol="0">
            <a:spAutoFit/>
          </a:bodyPr>
          <a:lstStyle/>
          <a:p>
            <a:endParaRPr lang="en-GB" dirty="0">
              <a:solidFill>
                <a:prstClr val="black"/>
              </a:solidFill>
            </a:endParaRPr>
          </a:p>
        </p:txBody>
      </p:sp>
      <p:sp>
        <p:nvSpPr>
          <p:cNvPr id="13317" name="TextBox 4"/>
          <p:cNvSpPr txBox="1">
            <a:spLocks noChangeArrowheads="1"/>
          </p:cNvSpPr>
          <p:nvPr/>
        </p:nvSpPr>
        <p:spPr bwMode="auto">
          <a:xfrm rot="-5400000">
            <a:off x="9213057" y="2755036"/>
            <a:ext cx="39878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5400" dirty="0" smtClean="0">
                <a:solidFill>
                  <a:schemeClr val="bg1"/>
                </a:solidFill>
                <a:latin typeface="Arial" panose="020B0604020202020204" pitchFamily="34" charset="0"/>
                <a:cs typeface="Arial" panose="020B0604020202020204" pitchFamily="34" charset="0"/>
              </a:rPr>
              <a:t>Basic Life Support</a:t>
            </a:r>
            <a:endParaRPr lang="en-GB" altLang="en-US" sz="5400" dirty="0">
              <a:solidFill>
                <a:schemeClr val="bg1"/>
              </a:solidFill>
              <a:latin typeface="Arial" panose="020B0604020202020204" pitchFamily="34" charset="0"/>
              <a:cs typeface="Arial" panose="020B0604020202020204" pitchFamily="34" charset="0"/>
            </a:endParaRPr>
          </a:p>
        </p:txBody>
      </p:sp>
      <p:sp>
        <p:nvSpPr>
          <p:cNvPr id="13318" name="Title 1"/>
          <p:cNvSpPr txBox="1">
            <a:spLocks/>
          </p:cNvSpPr>
          <p:nvPr/>
        </p:nvSpPr>
        <p:spPr bwMode="auto">
          <a:xfrm>
            <a:off x="2930525" y="401610"/>
            <a:ext cx="9261475"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n-GB" altLang="en-US" sz="3600" dirty="0">
                <a:solidFill>
                  <a:srgbClr val="00563B"/>
                </a:solidFill>
                <a:latin typeface="Century Gothic" panose="020B0502020202020204" pitchFamily="34" charset="0"/>
                <a:cs typeface="Arial" panose="020B0604020202020204" pitchFamily="34" charset="0"/>
              </a:rPr>
              <a:t>Remember the 7 P’s</a:t>
            </a:r>
          </a:p>
        </p:txBody>
      </p:sp>
      <p:sp>
        <p:nvSpPr>
          <p:cNvPr id="9" name="Content Placeholder 1">
            <a:extLst>
              <a:ext uri="{FF2B5EF4-FFF2-40B4-BE49-F238E27FC236}">
                <a16:creationId xmlns:a16="http://schemas.microsoft.com/office/drawing/2014/main" xmlns="" id="{250A7199-F41F-8344-9F77-3B69BD2062A4}"/>
              </a:ext>
            </a:extLst>
          </p:cNvPr>
          <p:cNvSpPr txBox="1">
            <a:spLocks/>
          </p:cNvSpPr>
          <p:nvPr/>
        </p:nvSpPr>
        <p:spPr>
          <a:xfrm>
            <a:off x="995362" y="1608263"/>
            <a:ext cx="8845551" cy="376621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200000"/>
              </a:lnSpc>
              <a:spcBef>
                <a:spcPts val="1000"/>
              </a:spcBef>
              <a:spcAft>
                <a:spcPts val="0"/>
              </a:spcAft>
              <a:buClr>
                <a:srgbClr val="6FA36F"/>
              </a:buClr>
              <a:buSzTx/>
              <a:buFont typeface="Arial" panose="020B0604020202020204" pitchFamily="34" charset="0"/>
              <a:buNone/>
              <a:tabLst/>
              <a:defRPr/>
            </a:pPr>
            <a:endParaRPr kumimoji="0" lang="en-GB" sz="2400" b="0" i="0" u="none" strike="noStrike" kern="1200" cap="none" spc="0" normalizeH="0" baseline="0" noProof="0" dirty="0">
              <a:ln>
                <a:noFill/>
              </a:ln>
              <a:solidFill>
                <a:srgbClr val="343433"/>
              </a:solidFill>
              <a:effectLst/>
              <a:uLnTx/>
              <a:uFillTx/>
              <a:latin typeface="Arial" panose="020B0604020202020204" pitchFamily="34" charset="0"/>
              <a:ea typeface="+mn-ea"/>
              <a:cs typeface="Arial" panose="020B0604020202020204" pitchFamily="34" charset="0"/>
            </a:endParaRPr>
          </a:p>
        </p:txBody>
      </p:sp>
      <p:sp>
        <p:nvSpPr>
          <p:cNvPr id="12" name="Content Placeholder 1"/>
          <p:cNvSpPr txBox="1">
            <a:spLocks/>
          </p:cNvSpPr>
          <p:nvPr/>
        </p:nvSpPr>
        <p:spPr>
          <a:xfrm>
            <a:off x="1048950" y="1293283"/>
            <a:ext cx="9802074" cy="4913307"/>
          </a:xfrm>
          <a:prstGeom prst="rect">
            <a:avLst/>
          </a:prstGeom>
        </p:spPr>
        <p:txBody>
          <a:bodyPr>
            <a:normAutofit fontScale="85000" lnSpcReduction="20000"/>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smtClean="0"/>
              <a:t>When using an AED you need to consider the following:</a:t>
            </a:r>
          </a:p>
          <a:p>
            <a:pPr>
              <a:lnSpc>
                <a:spcPct val="160000"/>
              </a:lnSpc>
              <a:buClr>
                <a:srgbClr val="FF7B21"/>
              </a:buClr>
              <a:buFont typeface="Wingdings" panose="05000000000000000000" pitchFamily="2" charset="2"/>
              <a:buChar char="§"/>
            </a:pPr>
            <a:r>
              <a:rPr lang="en-GB" dirty="0" smtClean="0"/>
              <a:t>Patches</a:t>
            </a:r>
          </a:p>
          <a:p>
            <a:pPr>
              <a:lnSpc>
                <a:spcPct val="160000"/>
              </a:lnSpc>
              <a:buClr>
                <a:srgbClr val="FF7B21"/>
              </a:buClr>
              <a:buFont typeface="Wingdings" panose="05000000000000000000" pitchFamily="2" charset="2"/>
              <a:buChar char="§"/>
            </a:pPr>
            <a:r>
              <a:rPr lang="en-GB" dirty="0" smtClean="0"/>
              <a:t>Piercing</a:t>
            </a:r>
          </a:p>
          <a:p>
            <a:pPr>
              <a:lnSpc>
                <a:spcPct val="160000"/>
              </a:lnSpc>
              <a:buClr>
                <a:srgbClr val="FF7B21"/>
              </a:buClr>
              <a:buFont typeface="Wingdings" panose="05000000000000000000" pitchFamily="2" charset="2"/>
              <a:buChar char="§"/>
            </a:pPr>
            <a:r>
              <a:rPr lang="en-GB" dirty="0" smtClean="0"/>
              <a:t>Playtex/Push up</a:t>
            </a:r>
          </a:p>
          <a:p>
            <a:pPr>
              <a:lnSpc>
                <a:spcPct val="160000"/>
              </a:lnSpc>
              <a:buClr>
                <a:srgbClr val="FF7B21"/>
              </a:buClr>
              <a:buFont typeface="Wingdings" panose="05000000000000000000" pitchFamily="2" charset="2"/>
              <a:buChar char="§"/>
            </a:pPr>
            <a:r>
              <a:rPr lang="en-GB" dirty="0" smtClean="0"/>
              <a:t>Pacemaker</a:t>
            </a:r>
          </a:p>
          <a:p>
            <a:pPr>
              <a:lnSpc>
                <a:spcPct val="160000"/>
              </a:lnSpc>
              <a:buClr>
                <a:srgbClr val="FF7B21"/>
              </a:buClr>
              <a:buFont typeface="Wingdings" panose="05000000000000000000" pitchFamily="2" charset="2"/>
              <a:buChar char="§"/>
            </a:pPr>
            <a:r>
              <a:rPr lang="en-GB" dirty="0" smtClean="0"/>
              <a:t>Pendant</a:t>
            </a:r>
          </a:p>
          <a:p>
            <a:pPr>
              <a:lnSpc>
                <a:spcPct val="160000"/>
              </a:lnSpc>
              <a:buClr>
                <a:srgbClr val="FF7B21"/>
              </a:buClr>
              <a:buFont typeface="Wingdings" panose="05000000000000000000" pitchFamily="2" charset="2"/>
              <a:buChar char="§"/>
            </a:pPr>
            <a:r>
              <a:rPr lang="en-GB" dirty="0" smtClean="0"/>
              <a:t>Pretty Hairy</a:t>
            </a:r>
          </a:p>
          <a:p>
            <a:pPr>
              <a:lnSpc>
                <a:spcPct val="160000"/>
              </a:lnSpc>
              <a:buClr>
                <a:srgbClr val="FF7B21"/>
              </a:buClr>
              <a:buFont typeface="Wingdings" panose="05000000000000000000" pitchFamily="2" charset="2"/>
              <a:buChar char="§"/>
            </a:pPr>
            <a:r>
              <a:rPr lang="en-GB" dirty="0" smtClean="0"/>
              <a:t>Perspiration</a:t>
            </a:r>
            <a:endParaRPr lang="en-GB" dirty="0"/>
          </a:p>
        </p:txBody>
      </p:sp>
      <p:pic>
        <p:nvPicPr>
          <p:cNvPr id="14" name="Picture 20" descr="implanted pacemak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2690" y="4178108"/>
            <a:ext cx="2276475" cy="1892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5" name="Picture 23" descr="GTN pat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5234" y="2680234"/>
            <a:ext cx="2249488" cy="1870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6" name="Picture 17" descr="Capture-000055_sma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7661221" y="2407101"/>
            <a:ext cx="2257425" cy="18780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625593"/>
      </p:ext>
    </p:extLst>
  </p:cSld>
  <p:clrMapOvr>
    <a:masterClrMapping/>
  </p:clrMapOvr>
  <p:transition spd="slow">
    <p:push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14528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0CECE"/>
        </a:solidFill>
        <a:effectLst/>
      </p:bgPr>
    </p:bg>
    <p:spTree>
      <p:nvGrpSpPr>
        <p:cNvPr id="1" name=""/>
        <p:cNvGrpSpPr/>
        <p:nvPr/>
      </p:nvGrpSpPr>
      <p:grpSpPr>
        <a:xfrm>
          <a:off x="0" y="0"/>
          <a:ext cx="0" cy="0"/>
          <a:chOff x="0" y="0"/>
          <a:chExt cx="0" cy="0"/>
        </a:xfrm>
      </p:grpSpPr>
      <p:sp>
        <p:nvSpPr>
          <p:cNvPr id="19" name="TextBox 18"/>
          <p:cNvSpPr txBox="1"/>
          <p:nvPr/>
        </p:nvSpPr>
        <p:spPr>
          <a:xfrm>
            <a:off x="194768" y="236538"/>
            <a:ext cx="10135026" cy="6408000"/>
          </a:xfrm>
          <a:prstGeom prst="roundRect">
            <a:avLst/>
          </a:prstGeom>
          <a:solidFill>
            <a:schemeClr val="bg2"/>
          </a:solidFill>
        </p:spPr>
        <p:txBody>
          <a:bodyPr wrap="square" rtlCol="0">
            <a:spAutoFit/>
          </a:bodyPr>
          <a:lstStyle/>
          <a:p>
            <a:endParaRPr lang="en-GB" dirty="0">
              <a:solidFill>
                <a:prstClr val="black"/>
              </a:solidFill>
            </a:endParaRPr>
          </a:p>
        </p:txBody>
      </p:sp>
      <p:sp>
        <p:nvSpPr>
          <p:cNvPr id="2" name="Oval 1"/>
          <p:cNvSpPr/>
          <p:nvPr/>
        </p:nvSpPr>
        <p:spPr>
          <a:xfrm>
            <a:off x="516082" y="1754090"/>
            <a:ext cx="2414275" cy="235592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a:off x="2780740" y="2444749"/>
            <a:ext cx="2414275" cy="235592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a:off x="5145291" y="2425615"/>
            <a:ext cx="2414275" cy="2355925"/>
          </a:xfrm>
          <a:prstGeom prst="ellipse">
            <a:avLst/>
          </a:prstGeom>
          <a:solidFill>
            <a:schemeClr val="accent2"/>
          </a:solidFill>
          <a:ln>
            <a:solidFill>
              <a:schemeClr val="accent2"/>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p:cNvSpPr/>
          <p:nvPr/>
        </p:nvSpPr>
        <p:spPr>
          <a:xfrm>
            <a:off x="7426636" y="1754088"/>
            <a:ext cx="2414275" cy="235592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17" name="TextBox 4"/>
          <p:cNvSpPr txBox="1">
            <a:spLocks noChangeArrowheads="1"/>
          </p:cNvSpPr>
          <p:nvPr/>
        </p:nvSpPr>
        <p:spPr bwMode="auto">
          <a:xfrm rot="-5400000">
            <a:off x="9213057" y="2755036"/>
            <a:ext cx="39878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5400" dirty="0" smtClean="0">
                <a:solidFill>
                  <a:schemeClr val="bg1"/>
                </a:solidFill>
                <a:latin typeface="Arial" panose="020B0604020202020204" pitchFamily="34" charset="0"/>
                <a:cs typeface="Arial" panose="020B0604020202020204" pitchFamily="34" charset="0"/>
              </a:rPr>
              <a:t>Basic Life Support</a:t>
            </a:r>
            <a:endParaRPr lang="en-GB" altLang="en-US" sz="5400" dirty="0">
              <a:solidFill>
                <a:schemeClr val="bg1"/>
              </a:solidFill>
              <a:latin typeface="Arial" panose="020B0604020202020204" pitchFamily="34" charset="0"/>
              <a:cs typeface="Arial" panose="020B0604020202020204" pitchFamily="34" charset="0"/>
            </a:endParaRPr>
          </a:p>
        </p:txBody>
      </p:sp>
      <p:sp>
        <p:nvSpPr>
          <p:cNvPr id="13318" name="Title 1"/>
          <p:cNvSpPr txBox="1">
            <a:spLocks/>
          </p:cNvSpPr>
          <p:nvPr/>
        </p:nvSpPr>
        <p:spPr bwMode="auto">
          <a:xfrm>
            <a:off x="316200" y="630615"/>
            <a:ext cx="9261475"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n-GB" altLang="en-US" sz="3600" dirty="0" smtClean="0">
                <a:solidFill>
                  <a:srgbClr val="00563B"/>
                </a:solidFill>
                <a:latin typeface="Century Gothic" panose="020B0502020202020204" pitchFamily="34" charset="0"/>
                <a:cs typeface="Arial" panose="020B0604020202020204" pitchFamily="34" charset="0"/>
              </a:rPr>
              <a:t>			   Chain </a:t>
            </a:r>
            <a:r>
              <a:rPr lang="en-GB" altLang="en-US" sz="3600" dirty="0">
                <a:solidFill>
                  <a:srgbClr val="00563B"/>
                </a:solidFill>
                <a:latin typeface="Century Gothic" panose="020B0502020202020204" pitchFamily="34" charset="0"/>
                <a:cs typeface="Arial" panose="020B0604020202020204" pitchFamily="34" charset="0"/>
              </a:rPr>
              <a:t>of Survival</a:t>
            </a:r>
          </a:p>
        </p:txBody>
      </p:sp>
      <p:pic>
        <p:nvPicPr>
          <p:cNvPr id="10" name="Picture 9"/>
          <p:cNvPicPr>
            <a:picLocks noChangeAspect="1"/>
          </p:cNvPicPr>
          <p:nvPr/>
        </p:nvPicPr>
        <p:blipFill>
          <a:blip r:embed="rId3"/>
          <a:stretch>
            <a:fillRect/>
          </a:stretch>
        </p:blipFill>
        <p:spPr>
          <a:xfrm>
            <a:off x="3371093" y="2978347"/>
            <a:ext cx="1239548" cy="1239548"/>
          </a:xfrm>
          <a:prstGeom prst="rect">
            <a:avLst/>
          </a:prstGeom>
          <a:effectLst>
            <a:softEdge rad="63500"/>
          </a:effectLst>
        </p:spPr>
      </p:pic>
      <p:pic>
        <p:nvPicPr>
          <p:cNvPr id="11" name="Picture 10"/>
          <p:cNvPicPr>
            <a:picLocks noChangeAspect="1"/>
          </p:cNvPicPr>
          <p:nvPr/>
        </p:nvPicPr>
        <p:blipFill>
          <a:blip r:embed="rId4"/>
          <a:stretch>
            <a:fillRect/>
          </a:stretch>
        </p:blipFill>
        <p:spPr>
          <a:xfrm>
            <a:off x="5774456" y="2978347"/>
            <a:ext cx="1250460" cy="1250460"/>
          </a:xfrm>
          <a:prstGeom prst="rect">
            <a:avLst/>
          </a:prstGeom>
          <a:effectLst>
            <a:softEdge rad="63500"/>
          </a:effectLst>
        </p:spPr>
      </p:pic>
      <p:pic>
        <p:nvPicPr>
          <p:cNvPr id="12" name="Picture 11"/>
          <p:cNvPicPr>
            <a:picLocks noChangeAspect="1"/>
          </p:cNvPicPr>
          <p:nvPr/>
        </p:nvPicPr>
        <p:blipFill>
          <a:blip r:embed="rId5"/>
          <a:stretch>
            <a:fillRect/>
          </a:stretch>
        </p:blipFill>
        <p:spPr>
          <a:xfrm flipH="1">
            <a:off x="7961285" y="2463566"/>
            <a:ext cx="1399608" cy="936972"/>
          </a:xfrm>
          <a:prstGeom prst="rect">
            <a:avLst/>
          </a:prstGeom>
          <a:effectLst>
            <a:softEdge rad="63500"/>
          </a:effectLst>
        </p:spPr>
      </p:pic>
      <p:sp>
        <p:nvSpPr>
          <p:cNvPr id="13" name="TextBox 12"/>
          <p:cNvSpPr txBox="1"/>
          <p:nvPr/>
        </p:nvSpPr>
        <p:spPr>
          <a:xfrm>
            <a:off x="917210" y="5319782"/>
            <a:ext cx="1562642" cy="707886"/>
          </a:xfrm>
          <a:prstGeom prst="rect">
            <a:avLst/>
          </a:prstGeom>
          <a:noFill/>
        </p:spPr>
        <p:txBody>
          <a:bodyPr wrap="square" rtlCol="0">
            <a:spAutoFit/>
          </a:bodyPr>
          <a:lstStyle/>
          <a:p>
            <a:pPr algn="ctr"/>
            <a:r>
              <a:rPr lang="en-GB" sz="2000" b="1" dirty="0" smtClean="0">
                <a:solidFill>
                  <a:srgbClr val="00563B"/>
                </a:solidFill>
                <a:latin typeface="+mn-lt"/>
                <a:cs typeface="Arial" panose="020B0604020202020204" pitchFamily="34" charset="0"/>
              </a:rPr>
              <a:t>Early Call </a:t>
            </a:r>
          </a:p>
          <a:p>
            <a:pPr algn="ctr"/>
            <a:r>
              <a:rPr lang="en-GB" sz="2000" b="1" dirty="0" smtClean="0">
                <a:solidFill>
                  <a:srgbClr val="00563B"/>
                </a:solidFill>
                <a:latin typeface="+mn-lt"/>
                <a:cs typeface="Arial" panose="020B0604020202020204" pitchFamily="34" charset="0"/>
              </a:rPr>
              <a:t>for help </a:t>
            </a:r>
            <a:endParaRPr lang="en-GB" sz="2000" b="1" dirty="0">
              <a:solidFill>
                <a:srgbClr val="00563B"/>
              </a:solidFill>
              <a:latin typeface="+mn-lt"/>
              <a:cs typeface="Arial" panose="020B0604020202020204" pitchFamily="34" charset="0"/>
            </a:endParaRPr>
          </a:p>
        </p:txBody>
      </p:sp>
      <p:sp>
        <p:nvSpPr>
          <p:cNvPr id="14" name="TextBox 13"/>
          <p:cNvSpPr txBox="1"/>
          <p:nvPr/>
        </p:nvSpPr>
        <p:spPr>
          <a:xfrm>
            <a:off x="3440464" y="5324314"/>
            <a:ext cx="1170177" cy="707886"/>
          </a:xfrm>
          <a:prstGeom prst="rect">
            <a:avLst/>
          </a:prstGeom>
          <a:noFill/>
        </p:spPr>
        <p:txBody>
          <a:bodyPr wrap="square" rtlCol="0">
            <a:spAutoFit/>
          </a:bodyPr>
          <a:lstStyle/>
          <a:p>
            <a:r>
              <a:rPr lang="en-GB" sz="2000" b="1" dirty="0" smtClean="0">
                <a:solidFill>
                  <a:srgbClr val="00563B"/>
                </a:solidFill>
                <a:latin typeface="+mn-lt"/>
                <a:cs typeface="Arial" panose="020B0604020202020204" pitchFamily="34" charset="0"/>
              </a:rPr>
              <a:t>Early CPR</a:t>
            </a:r>
            <a:endParaRPr lang="en-GB" sz="2000" b="1" dirty="0">
              <a:solidFill>
                <a:srgbClr val="00563B"/>
              </a:solidFill>
              <a:latin typeface="+mn-lt"/>
              <a:cs typeface="Arial" panose="020B0604020202020204" pitchFamily="34" charset="0"/>
            </a:endParaRPr>
          </a:p>
        </p:txBody>
      </p:sp>
      <p:sp>
        <p:nvSpPr>
          <p:cNvPr id="15" name="TextBox 14"/>
          <p:cNvSpPr txBox="1"/>
          <p:nvPr/>
        </p:nvSpPr>
        <p:spPr>
          <a:xfrm>
            <a:off x="5571253" y="5319782"/>
            <a:ext cx="1339613" cy="400110"/>
          </a:xfrm>
          <a:prstGeom prst="rect">
            <a:avLst/>
          </a:prstGeom>
          <a:noFill/>
        </p:spPr>
        <p:txBody>
          <a:bodyPr wrap="square" rtlCol="0">
            <a:spAutoFit/>
          </a:bodyPr>
          <a:lstStyle/>
          <a:p>
            <a:pPr algn="ctr"/>
            <a:r>
              <a:rPr lang="en-GB" sz="2000" b="1" dirty="0" smtClean="0">
                <a:solidFill>
                  <a:srgbClr val="00563B"/>
                </a:solidFill>
                <a:latin typeface="+mn-lt"/>
                <a:cs typeface="Arial" panose="020B0604020202020204" pitchFamily="34" charset="0"/>
              </a:rPr>
              <a:t>A E D </a:t>
            </a:r>
            <a:endParaRPr lang="en-GB" sz="2000" b="1" dirty="0">
              <a:solidFill>
                <a:srgbClr val="00563B"/>
              </a:solidFill>
              <a:latin typeface="+mn-lt"/>
              <a:cs typeface="Arial" panose="020B0604020202020204" pitchFamily="34" charset="0"/>
            </a:endParaRPr>
          </a:p>
        </p:txBody>
      </p:sp>
      <p:sp>
        <p:nvSpPr>
          <p:cNvPr id="16" name="TextBox 15"/>
          <p:cNvSpPr txBox="1"/>
          <p:nvPr/>
        </p:nvSpPr>
        <p:spPr>
          <a:xfrm>
            <a:off x="7766807" y="5319782"/>
            <a:ext cx="1707619" cy="1015663"/>
          </a:xfrm>
          <a:prstGeom prst="rect">
            <a:avLst/>
          </a:prstGeom>
          <a:noFill/>
        </p:spPr>
        <p:txBody>
          <a:bodyPr wrap="square" rtlCol="0">
            <a:spAutoFit/>
          </a:bodyPr>
          <a:lstStyle/>
          <a:p>
            <a:pPr algn="ctr"/>
            <a:r>
              <a:rPr lang="en-GB" sz="2000" b="1" dirty="0" smtClean="0">
                <a:solidFill>
                  <a:srgbClr val="00563B"/>
                </a:solidFill>
                <a:latin typeface="+mn-lt"/>
                <a:cs typeface="Arial" panose="020B0604020202020204" pitchFamily="34" charset="0"/>
              </a:rPr>
              <a:t>Early</a:t>
            </a:r>
          </a:p>
          <a:p>
            <a:pPr algn="ctr"/>
            <a:r>
              <a:rPr lang="en-GB" sz="2000" b="1" dirty="0" smtClean="0">
                <a:solidFill>
                  <a:srgbClr val="00563B"/>
                </a:solidFill>
                <a:latin typeface="+mn-lt"/>
                <a:cs typeface="Arial" panose="020B0604020202020204" pitchFamily="34" charset="0"/>
              </a:rPr>
              <a:t> Advanced Care </a:t>
            </a:r>
            <a:endParaRPr lang="en-GB" sz="2000" b="1" dirty="0">
              <a:solidFill>
                <a:srgbClr val="00563B"/>
              </a:solidFill>
              <a:latin typeface="+mn-lt"/>
              <a:cs typeface="Arial" panose="020B0604020202020204" pitchFamily="34" charset="0"/>
            </a:endParaRPr>
          </a:p>
        </p:txBody>
      </p:sp>
      <p:pic>
        <p:nvPicPr>
          <p:cNvPr id="21" name="Picture 20"/>
          <p:cNvPicPr>
            <a:picLocks noChangeAspect="1"/>
          </p:cNvPicPr>
          <p:nvPr/>
        </p:nvPicPr>
        <p:blipFill>
          <a:blip r:embed="rId6">
            <a:clrChange>
              <a:clrFrom>
                <a:srgbClr val="F7F7F7"/>
              </a:clrFrom>
              <a:clrTo>
                <a:srgbClr val="F7F7F7">
                  <a:alpha val="0"/>
                </a:srgbClr>
              </a:clrTo>
            </a:clrChange>
          </a:blip>
          <a:stretch>
            <a:fillRect/>
          </a:stretch>
        </p:blipFill>
        <p:spPr>
          <a:xfrm>
            <a:off x="815538" y="2256577"/>
            <a:ext cx="1664313" cy="1919074"/>
          </a:xfrm>
          <a:prstGeom prst="rect">
            <a:avLst/>
          </a:prstGeom>
          <a:effectLst>
            <a:outerShdw blurRad="50800" dist="38100" dir="10800000" algn="r" rotWithShape="0">
              <a:prstClr val="black">
                <a:alpha val="40000"/>
              </a:prstClr>
            </a:outerShdw>
          </a:effectLst>
        </p:spPr>
      </p:pic>
      <p:sp>
        <p:nvSpPr>
          <p:cNvPr id="4" name="TextBox 3"/>
          <p:cNvSpPr txBox="1"/>
          <p:nvPr/>
        </p:nvSpPr>
        <p:spPr>
          <a:xfrm>
            <a:off x="1324429" y="2608884"/>
            <a:ext cx="556062" cy="646331"/>
          </a:xfrm>
          <a:prstGeom prst="rect">
            <a:avLst/>
          </a:prstGeom>
          <a:noFill/>
        </p:spPr>
        <p:txBody>
          <a:bodyPr wrap="square" rtlCol="0">
            <a:spAutoFit/>
          </a:bodyPr>
          <a:lstStyle/>
          <a:p>
            <a:r>
              <a:rPr lang="en-GB" dirty="0" smtClean="0"/>
              <a:t>999</a:t>
            </a:r>
          </a:p>
          <a:p>
            <a:r>
              <a:rPr lang="en-GB" dirty="0" smtClean="0"/>
              <a:t>112</a:t>
            </a:r>
            <a:endParaRPr lang="en-GB" dirty="0"/>
          </a:p>
        </p:txBody>
      </p:sp>
    </p:spTree>
    <p:extLst>
      <p:ext uri="{BB962C8B-B14F-4D97-AF65-F5344CB8AC3E}">
        <p14:creationId xmlns:p14="http://schemas.microsoft.com/office/powerpoint/2010/main" val="1051963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22" presetClass="entr" presetSubtype="1"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up)">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right)">
                                      <p:cBhvr>
                                        <p:cTn id="35" dur="500"/>
                                        <p:tgtEl>
                                          <p:spTgt spid="1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0CECE"/>
        </a:solidFill>
        <a:effectLst/>
      </p:bgPr>
    </p:bg>
    <p:spTree>
      <p:nvGrpSpPr>
        <p:cNvPr id="1" name=""/>
        <p:cNvGrpSpPr/>
        <p:nvPr/>
      </p:nvGrpSpPr>
      <p:grpSpPr>
        <a:xfrm>
          <a:off x="0" y="0"/>
          <a:ext cx="0" cy="0"/>
          <a:chOff x="0" y="0"/>
          <a:chExt cx="0" cy="0"/>
        </a:xfrm>
      </p:grpSpPr>
      <p:sp>
        <p:nvSpPr>
          <p:cNvPr id="11" name="TextBox 10"/>
          <p:cNvSpPr txBox="1"/>
          <p:nvPr/>
        </p:nvSpPr>
        <p:spPr>
          <a:xfrm>
            <a:off x="194768" y="184768"/>
            <a:ext cx="10135026" cy="6408000"/>
          </a:xfrm>
          <a:prstGeom prst="roundRect">
            <a:avLst/>
          </a:prstGeom>
          <a:solidFill>
            <a:schemeClr val="bg2"/>
          </a:solidFill>
        </p:spPr>
        <p:txBody>
          <a:bodyPr wrap="square" rtlCol="0">
            <a:spAutoFit/>
          </a:bodyPr>
          <a:lstStyle/>
          <a:p>
            <a:endParaRPr lang="en-GB" dirty="0"/>
          </a:p>
        </p:txBody>
      </p:sp>
      <p:sp>
        <p:nvSpPr>
          <p:cNvPr id="13318" name="Title 1"/>
          <p:cNvSpPr txBox="1">
            <a:spLocks/>
          </p:cNvSpPr>
          <p:nvPr/>
        </p:nvSpPr>
        <p:spPr bwMode="auto">
          <a:xfrm>
            <a:off x="579438" y="388417"/>
            <a:ext cx="9261475"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n-GB" altLang="en-US" sz="3200" b="1">
                <a:solidFill>
                  <a:srgbClr val="00563B"/>
                </a:solidFill>
                <a:latin typeface="Arial" panose="020B0604020202020204" pitchFamily="34" charset="0"/>
                <a:cs typeface="Arial" panose="020B0604020202020204" pitchFamily="34" charset="0"/>
              </a:rPr>
              <a:t/>
            </a:r>
            <a:br>
              <a:rPr lang="en-GB" altLang="en-US" sz="3200" b="1">
                <a:solidFill>
                  <a:srgbClr val="00563B"/>
                </a:solidFill>
                <a:latin typeface="Arial" panose="020B0604020202020204" pitchFamily="34" charset="0"/>
                <a:cs typeface="Arial" panose="020B0604020202020204" pitchFamily="34" charset="0"/>
              </a:rPr>
            </a:br>
            <a:endParaRPr lang="en-GB" altLang="en-US" sz="3200" b="1">
              <a:solidFill>
                <a:srgbClr val="00563B"/>
              </a:solidFill>
              <a:latin typeface="Arial" panose="020B0604020202020204" pitchFamily="34" charset="0"/>
              <a:cs typeface="Arial" panose="020B0604020202020204" pitchFamily="34" charset="0"/>
            </a:endParaRPr>
          </a:p>
        </p:txBody>
      </p:sp>
      <p:sp>
        <p:nvSpPr>
          <p:cNvPr id="13" name="Title 8">
            <a:extLst>
              <a:ext uri="{FF2B5EF4-FFF2-40B4-BE49-F238E27FC236}">
                <a16:creationId xmlns="" xmlns:a16="http://schemas.microsoft.com/office/drawing/2014/main" id="{8563F204-AED9-5D4E-97B0-3E411ACAA78B}"/>
              </a:ext>
            </a:extLst>
          </p:cNvPr>
          <p:cNvSpPr txBox="1">
            <a:spLocks/>
          </p:cNvSpPr>
          <p:nvPr/>
        </p:nvSpPr>
        <p:spPr>
          <a:xfrm>
            <a:off x="3080768" y="628550"/>
            <a:ext cx="4258813" cy="716707"/>
          </a:xfrm>
          <a:prstGeom prst="rect">
            <a:avLst/>
          </a:prstGeom>
          <a:noFill/>
        </p:spPr>
        <p:txBody>
          <a:bodyPr wrap="none" lIns="180000" tIns="108000" rIns="180000" bIns="108000" anchor="ctr">
            <a:spAutoFit/>
          </a:bodyPr>
          <a:lstStyle>
            <a:lvl1pPr algn="ctr" defTabSz="914400" rtl="0" eaLnBrk="1" latinLnBrk="0" hangingPunct="1">
              <a:lnSpc>
                <a:spcPct val="90000"/>
              </a:lnSpc>
              <a:spcBef>
                <a:spcPct val="0"/>
              </a:spcBef>
              <a:buNone/>
              <a:defRPr sz="3600" b="0" kern="1200">
                <a:solidFill>
                  <a:schemeClr val="tx2"/>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rgbClr val="044F36"/>
                </a:solidFill>
                <a:effectLst/>
                <a:uLnTx/>
                <a:uFillTx/>
                <a:latin typeface="Century Gothic" panose="020B0502020202020204" pitchFamily="34" charset="0"/>
                <a:cs typeface="Arial" panose="020B0604020202020204" pitchFamily="34" charset="0"/>
              </a:rPr>
              <a:t>Basic Life Support</a:t>
            </a:r>
            <a:endParaRPr kumimoji="0" lang="en-US" sz="3600" b="0" i="0" u="none" strike="noStrike" kern="1200" cap="none" spc="0" normalizeH="0" baseline="0" noProof="0" dirty="0">
              <a:ln>
                <a:noFill/>
              </a:ln>
              <a:solidFill>
                <a:srgbClr val="044F36"/>
              </a:solidFill>
              <a:effectLst/>
              <a:uLnTx/>
              <a:uFillTx/>
              <a:latin typeface="Century Gothic" panose="020B0502020202020204" pitchFamily="34" charset="0"/>
              <a:cs typeface="Arial" panose="020B0604020202020204" pitchFamily="34" charset="0"/>
            </a:endParaRPr>
          </a:p>
        </p:txBody>
      </p:sp>
      <p:sp>
        <p:nvSpPr>
          <p:cNvPr id="14" name="Content Placeholder 1">
            <a:extLst>
              <a:ext uri="{FF2B5EF4-FFF2-40B4-BE49-F238E27FC236}">
                <a16:creationId xmlns="" xmlns:a16="http://schemas.microsoft.com/office/drawing/2014/main" id="{250A7199-F41F-8344-9F77-3B69BD2062A4}"/>
              </a:ext>
            </a:extLst>
          </p:cNvPr>
          <p:cNvSpPr txBox="1">
            <a:spLocks/>
          </p:cNvSpPr>
          <p:nvPr/>
        </p:nvSpPr>
        <p:spPr>
          <a:xfrm>
            <a:off x="632704" y="2414328"/>
            <a:ext cx="9016035" cy="44982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70000"/>
              </a:lnSpc>
              <a:spcBef>
                <a:spcPts val="1000"/>
              </a:spcBef>
              <a:spcAft>
                <a:spcPts val="0"/>
              </a:spcAft>
              <a:buClr>
                <a:srgbClr val="6FA36F"/>
              </a:buClr>
              <a:buSzTx/>
              <a:buFont typeface="Arial" panose="020B0604020202020204" pitchFamily="34" charset="0"/>
              <a:buNone/>
              <a:tabLst/>
              <a:defRPr/>
            </a:pPr>
            <a:r>
              <a:rPr kumimoji="0" lang="en-GB" b="0" i="0" u="none" strike="noStrike" kern="1200" cap="none" spc="0" normalizeH="0" baseline="0" noProof="0" dirty="0" smtClean="0">
                <a:ln>
                  <a:noFill/>
                </a:ln>
                <a:solidFill>
                  <a:srgbClr val="343433"/>
                </a:solidFill>
                <a:effectLst/>
                <a:uLnTx/>
                <a:uFillTx/>
                <a:latin typeface="Arial" panose="020B0604020202020204" pitchFamily="34" charset="0"/>
                <a:ea typeface="+mn-ea"/>
                <a:cs typeface="Arial" panose="020B0604020202020204" pitchFamily="34" charset="0"/>
              </a:rPr>
              <a:t>‘Basic Life Support (BLS) is defined as “maintaining airway patency and supporting breathing and the circulation without the use of equipment other than a protective device.’</a:t>
            </a:r>
          </a:p>
        </p:txBody>
      </p:sp>
    </p:spTree>
    <p:extLst>
      <p:ext uri="{BB962C8B-B14F-4D97-AF65-F5344CB8AC3E}">
        <p14:creationId xmlns:p14="http://schemas.microsoft.com/office/powerpoint/2010/main" val="1420182660"/>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0CECE"/>
        </a:solidFill>
        <a:effectLst/>
      </p:bgPr>
    </p:bg>
    <p:spTree>
      <p:nvGrpSpPr>
        <p:cNvPr id="1" name=""/>
        <p:cNvGrpSpPr/>
        <p:nvPr/>
      </p:nvGrpSpPr>
      <p:grpSpPr>
        <a:xfrm>
          <a:off x="0" y="0"/>
          <a:ext cx="0" cy="0"/>
          <a:chOff x="0" y="0"/>
          <a:chExt cx="0" cy="0"/>
        </a:xfrm>
      </p:grpSpPr>
      <p:sp>
        <p:nvSpPr>
          <p:cNvPr id="24" name="TextBox 23"/>
          <p:cNvSpPr txBox="1"/>
          <p:nvPr/>
        </p:nvSpPr>
        <p:spPr>
          <a:xfrm>
            <a:off x="194768" y="188063"/>
            <a:ext cx="10135026" cy="6408000"/>
          </a:xfrm>
          <a:prstGeom prst="roundRect">
            <a:avLst/>
          </a:prstGeom>
          <a:solidFill>
            <a:schemeClr val="bg2"/>
          </a:solidFill>
        </p:spPr>
        <p:txBody>
          <a:bodyPr wrap="square" rtlCol="0">
            <a:spAutoFit/>
          </a:bodyPr>
          <a:lstStyle/>
          <a:p>
            <a:endParaRPr lang="en-GB" dirty="0">
              <a:solidFill>
                <a:prstClr val="black"/>
              </a:solidFill>
              <a:latin typeface="Calibri" panose="020F0502020204030204"/>
            </a:endParaRPr>
          </a:p>
        </p:txBody>
      </p:sp>
      <p:sp>
        <p:nvSpPr>
          <p:cNvPr id="10" name="Title 4"/>
          <p:cNvSpPr txBox="1">
            <a:spLocks/>
          </p:cNvSpPr>
          <p:nvPr/>
        </p:nvSpPr>
        <p:spPr>
          <a:xfrm>
            <a:off x="1925003" y="579789"/>
            <a:ext cx="6570344" cy="716707"/>
          </a:xfrm>
          <a:prstGeom prst="rect">
            <a:avLst/>
          </a:prstGeom>
          <a:noFill/>
        </p:spPr>
        <p:txBody>
          <a:bodyPr wrap="none" lIns="180000" tIns="108000" rIns="180000" bIns="108000" anchor="ctr">
            <a:spAutoFit/>
          </a:bodyPr>
          <a:lstStyle>
            <a:lvl1pPr algn="ctr" defTabSz="914400" rtl="0" eaLnBrk="1" latinLnBrk="0" hangingPunct="1">
              <a:lnSpc>
                <a:spcPct val="90000"/>
              </a:lnSpc>
              <a:spcBef>
                <a:spcPct val="0"/>
              </a:spcBef>
              <a:buNone/>
              <a:defRPr sz="3600" b="0" kern="1200">
                <a:solidFill>
                  <a:schemeClr val="tx2"/>
                </a:solidFill>
                <a:latin typeface="+mj-lt"/>
                <a:ea typeface="+mj-ea"/>
                <a:cs typeface="+mj-cs"/>
              </a:defRPr>
            </a:lvl1pPr>
          </a:lstStyle>
          <a:p>
            <a:pPr fontAlgn="auto">
              <a:spcAft>
                <a:spcPts val="0"/>
              </a:spcAft>
              <a:defRPr/>
            </a:pPr>
            <a:r>
              <a:rPr lang="en-GB" dirty="0" smtClean="0">
                <a:solidFill>
                  <a:srgbClr val="044F36"/>
                </a:solidFill>
                <a:latin typeface="Century Gothic" panose="020B0502020202020204" pitchFamily="34" charset="0"/>
              </a:rPr>
              <a:t>Secondary Survey (SAMPLE)</a:t>
            </a:r>
            <a:endParaRPr lang="en-GB" dirty="0">
              <a:solidFill>
                <a:srgbClr val="044F36"/>
              </a:solidFill>
              <a:latin typeface="Century Gothic" panose="020B0502020202020204" pitchFamily="34" charset="0"/>
            </a:endParaRPr>
          </a:p>
        </p:txBody>
      </p:sp>
      <p:pic>
        <p:nvPicPr>
          <p:cNvPr id="11" name="Picture 54" descr="Image result for morph"/>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8118" r="7396" b="7791"/>
          <a:stretch>
            <a:fillRect/>
          </a:stretch>
        </p:blipFill>
        <p:spPr bwMode="auto">
          <a:xfrm>
            <a:off x="1006475" y="1590675"/>
            <a:ext cx="4184650" cy="456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Line Callout 2 11"/>
          <p:cNvSpPr/>
          <p:nvPr/>
        </p:nvSpPr>
        <p:spPr>
          <a:xfrm>
            <a:off x="3862388" y="1639888"/>
            <a:ext cx="768350" cy="369887"/>
          </a:xfrm>
          <a:prstGeom prst="borderCallout2">
            <a:avLst>
              <a:gd name="adj1" fmla="val 18750"/>
              <a:gd name="adj2" fmla="val -8333"/>
              <a:gd name="adj3" fmla="val 18750"/>
              <a:gd name="adj4" fmla="val -16667"/>
              <a:gd name="adj5" fmla="val 137697"/>
              <a:gd name="adj6" fmla="val -75087"/>
            </a:avLst>
          </a:prstGeom>
          <a:solidFill>
            <a:schemeClr val="bg1"/>
          </a:solidFill>
          <a:ln>
            <a:solidFill>
              <a:srgbClr val="4255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solidFill>
                  <a:prstClr val="black"/>
                </a:solidFill>
                <a:latin typeface="Arial" panose="020B0604020202020204" pitchFamily="34" charset="0"/>
                <a:cs typeface="Arial" panose="020B0604020202020204" pitchFamily="34" charset="0"/>
              </a:rPr>
              <a:t>1.Head</a:t>
            </a:r>
            <a:endParaRPr lang="en-GB" dirty="0">
              <a:solidFill>
                <a:prstClr val="black"/>
              </a:solidFill>
              <a:latin typeface="Arial" panose="020B0604020202020204" pitchFamily="34" charset="0"/>
              <a:cs typeface="Arial" panose="020B0604020202020204" pitchFamily="34" charset="0"/>
            </a:endParaRPr>
          </a:p>
        </p:txBody>
      </p:sp>
      <p:sp>
        <p:nvSpPr>
          <p:cNvPr id="14" name="Line Callout 2 13"/>
          <p:cNvSpPr/>
          <p:nvPr/>
        </p:nvSpPr>
        <p:spPr>
          <a:xfrm flipH="1">
            <a:off x="1162049" y="2341563"/>
            <a:ext cx="908051" cy="369887"/>
          </a:xfrm>
          <a:prstGeom prst="borderCallout2">
            <a:avLst>
              <a:gd name="adj1" fmla="val 18750"/>
              <a:gd name="adj2" fmla="val -8333"/>
              <a:gd name="adj3" fmla="val 18750"/>
              <a:gd name="adj4" fmla="val -16667"/>
              <a:gd name="adj5" fmla="val 201064"/>
              <a:gd name="adj6" fmla="val -90242"/>
            </a:avLst>
          </a:prstGeom>
          <a:solidFill>
            <a:schemeClr val="bg1"/>
          </a:solidFill>
          <a:ln>
            <a:solidFill>
              <a:srgbClr val="4255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solidFill>
                  <a:prstClr val="black"/>
                </a:solidFill>
                <a:latin typeface="Arial" panose="020B0604020202020204" pitchFamily="34" charset="0"/>
                <a:cs typeface="Arial" panose="020B0604020202020204" pitchFamily="34" charset="0"/>
              </a:rPr>
              <a:t>2. Neck</a:t>
            </a:r>
          </a:p>
        </p:txBody>
      </p:sp>
      <p:sp>
        <p:nvSpPr>
          <p:cNvPr id="15" name="Line Callout 2 14"/>
          <p:cNvSpPr/>
          <p:nvPr/>
        </p:nvSpPr>
        <p:spPr>
          <a:xfrm flipH="1">
            <a:off x="1119860" y="4062413"/>
            <a:ext cx="983273" cy="534987"/>
          </a:xfrm>
          <a:prstGeom prst="borderCallout2">
            <a:avLst>
              <a:gd name="adj1" fmla="val 18750"/>
              <a:gd name="adj2" fmla="val -8333"/>
              <a:gd name="adj3" fmla="val 18750"/>
              <a:gd name="adj4" fmla="val -16667"/>
              <a:gd name="adj5" fmla="val -106201"/>
              <a:gd name="adj6" fmla="val -35559"/>
            </a:avLst>
          </a:prstGeom>
          <a:solidFill>
            <a:schemeClr val="bg1"/>
          </a:solidFill>
          <a:ln>
            <a:solidFill>
              <a:srgbClr val="4255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solidFill>
                  <a:prstClr val="black"/>
                </a:solidFill>
                <a:latin typeface="Arial" panose="020B0604020202020204" pitchFamily="34" charset="0"/>
                <a:cs typeface="Arial" panose="020B0604020202020204" pitchFamily="34" charset="0"/>
              </a:rPr>
              <a:t>8. Upper limbs</a:t>
            </a:r>
          </a:p>
        </p:txBody>
      </p:sp>
      <p:sp>
        <p:nvSpPr>
          <p:cNvPr id="16" name="Line Callout 2 15"/>
          <p:cNvSpPr/>
          <p:nvPr/>
        </p:nvSpPr>
        <p:spPr>
          <a:xfrm>
            <a:off x="4027487" y="4078288"/>
            <a:ext cx="1182688" cy="369887"/>
          </a:xfrm>
          <a:prstGeom prst="borderCallout2">
            <a:avLst>
              <a:gd name="adj1" fmla="val 18750"/>
              <a:gd name="adj2" fmla="val -8333"/>
              <a:gd name="adj3" fmla="val 18750"/>
              <a:gd name="adj4" fmla="val -16667"/>
              <a:gd name="adj5" fmla="val 3679"/>
              <a:gd name="adj6" fmla="val -42717"/>
            </a:avLst>
          </a:prstGeom>
          <a:solidFill>
            <a:schemeClr val="bg1"/>
          </a:solidFill>
          <a:ln>
            <a:solidFill>
              <a:srgbClr val="4255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solidFill>
                  <a:prstClr val="black"/>
                </a:solidFill>
                <a:latin typeface="Arial" panose="020B0604020202020204" pitchFamily="34" charset="0"/>
                <a:cs typeface="Arial" panose="020B0604020202020204" pitchFamily="34" charset="0"/>
              </a:rPr>
              <a:t>5. Abdomen</a:t>
            </a:r>
          </a:p>
        </p:txBody>
      </p:sp>
      <p:sp>
        <p:nvSpPr>
          <p:cNvPr id="17" name="Line Callout 2 16"/>
          <p:cNvSpPr/>
          <p:nvPr/>
        </p:nvSpPr>
        <p:spPr>
          <a:xfrm>
            <a:off x="4159250" y="2341563"/>
            <a:ext cx="1200541" cy="369887"/>
          </a:xfrm>
          <a:prstGeom prst="borderCallout2">
            <a:avLst>
              <a:gd name="adj1" fmla="val 18750"/>
              <a:gd name="adj2" fmla="val -8333"/>
              <a:gd name="adj3" fmla="val 18750"/>
              <a:gd name="adj4" fmla="val -16667"/>
              <a:gd name="adj5" fmla="val 242653"/>
              <a:gd name="adj6" fmla="val -56576"/>
            </a:avLst>
          </a:prstGeom>
          <a:solidFill>
            <a:schemeClr val="bg1"/>
          </a:solidFill>
          <a:ln>
            <a:solidFill>
              <a:srgbClr val="4255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solidFill>
                  <a:prstClr val="black"/>
                </a:solidFill>
                <a:latin typeface="Arial" panose="020B0604020202020204" pitchFamily="34" charset="0"/>
                <a:cs typeface="Arial" panose="020B0604020202020204" pitchFamily="34" charset="0"/>
              </a:rPr>
              <a:t>4.Shoulder</a:t>
            </a:r>
          </a:p>
        </p:txBody>
      </p:sp>
      <p:sp>
        <p:nvSpPr>
          <p:cNvPr id="18" name="Line Callout 2 17"/>
          <p:cNvSpPr/>
          <p:nvPr/>
        </p:nvSpPr>
        <p:spPr>
          <a:xfrm>
            <a:off x="3735388" y="3609975"/>
            <a:ext cx="895350" cy="369888"/>
          </a:xfrm>
          <a:prstGeom prst="borderCallout2">
            <a:avLst>
              <a:gd name="adj1" fmla="val 35231"/>
              <a:gd name="adj2" fmla="val -163"/>
              <a:gd name="adj3" fmla="val 18750"/>
              <a:gd name="adj4" fmla="val -16667"/>
              <a:gd name="adj5" fmla="val 16982"/>
              <a:gd name="adj6" fmla="val -19824"/>
            </a:avLst>
          </a:prstGeom>
          <a:solidFill>
            <a:schemeClr val="bg1"/>
          </a:solidFill>
          <a:ln>
            <a:solidFill>
              <a:srgbClr val="4255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solidFill>
                  <a:prstClr val="black"/>
                </a:solidFill>
                <a:latin typeface="Arial" panose="020B0604020202020204" pitchFamily="34" charset="0"/>
                <a:cs typeface="Arial" panose="020B0604020202020204" pitchFamily="34" charset="0"/>
              </a:rPr>
              <a:t>3. Chest</a:t>
            </a:r>
          </a:p>
        </p:txBody>
      </p:sp>
      <p:sp>
        <p:nvSpPr>
          <p:cNvPr id="19" name="Line Callout 2 18"/>
          <p:cNvSpPr/>
          <p:nvPr/>
        </p:nvSpPr>
        <p:spPr>
          <a:xfrm>
            <a:off x="4183063" y="4597400"/>
            <a:ext cx="1008062" cy="490538"/>
          </a:xfrm>
          <a:prstGeom prst="borderCallout2">
            <a:avLst>
              <a:gd name="adj1" fmla="val 18750"/>
              <a:gd name="adj2" fmla="val -8333"/>
              <a:gd name="adj3" fmla="val 18750"/>
              <a:gd name="adj4" fmla="val -16667"/>
              <a:gd name="adj5" fmla="val -63211"/>
              <a:gd name="adj6" fmla="val -67902"/>
            </a:avLst>
          </a:prstGeom>
          <a:solidFill>
            <a:schemeClr val="bg1"/>
          </a:solidFill>
          <a:ln>
            <a:solidFill>
              <a:srgbClr val="4255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dirty="0">
                <a:solidFill>
                  <a:prstClr val="black"/>
                </a:solidFill>
                <a:latin typeface="Arial" panose="020B0604020202020204" pitchFamily="34" charset="0"/>
                <a:cs typeface="Arial" panose="020B0604020202020204" pitchFamily="34" charset="0"/>
              </a:rPr>
              <a:t>6. Pelvis Lower Back</a:t>
            </a:r>
          </a:p>
        </p:txBody>
      </p:sp>
      <p:sp>
        <p:nvSpPr>
          <p:cNvPr id="20" name="Line Callout 2 19"/>
          <p:cNvSpPr/>
          <p:nvPr/>
        </p:nvSpPr>
        <p:spPr>
          <a:xfrm>
            <a:off x="3998913" y="5237163"/>
            <a:ext cx="823912" cy="468312"/>
          </a:xfrm>
          <a:prstGeom prst="borderCallout2">
            <a:avLst>
              <a:gd name="adj1" fmla="val 18750"/>
              <a:gd name="adj2" fmla="val -8333"/>
              <a:gd name="adj3" fmla="val 18750"/>
              <a:gd name="adj4" fmla="val -16667"/>
              <a:gd name="adj5" fmla="val 19585"/>
              <a:gd name="adj6" fmla="val -43808"/>
            </a:avLst>
          </a:prstGeom>
          <a:solidFill>
            <a:schemeClr val="bg1"/>
          </a:solidFill>
          <a:ln>
            <a:solidFill>
              <a:srgbClr val="4255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dirty="0">
                <a:solidFill>
                  <a:prstClr val="black"/>
                </a:solidFill>
                <a:latin typeface="Arial" panose="020B0604020202020204" pitchFamily="34" charset="0"/>
                <a:cs typeface="Arial" panose="020B0604020202020204" pitchFamily="34" charset="0"/>
              </a:rPr>
              <a:t>7. Lower limbs</a:t>
            </a:r>
          </a:p>
        </p:txBody>
      </p:sp>
      <p:sp>
        <p:nvSpPr>
          <p:cNvPr id="21" name="Rectangle 20"/>
          <p:cNvSpPr/>
          <p:nvPr/>
        </p:nvSpPr>
        <p:spPr>
          <a:xfrm>
            <a:off x="5657057" y="1761141"/>
            <a:ext cx="4967287" cy="4354513"/>
          </a:xfrm>
          <a:prstGeom prst="rect">
            <a:avLst/>
          </a:prstGeom>
        </p:spPr>
        <p:txBody>
          <a:bodyPr>
            <a:spAutoFit/>
          </a:bodyPr>
          <a:lstStyle/>
          <a:p>
            <a:pPr marL="285750" indent="-285750">
              <a:lnSpc>
                <a:spcPct val="150000"/>
              </a:lnSpc>
              <a:spcBef>
                <a:spcPts val="600"/>
              </a:spcBef>
              <a:buClr>
                <a:srgbClr val="DD7E28"/>
              </a:buClr>
              <a:buFont typeface="Wingdings" panose="05000000000000000000" pitchFamily="2" charset="2"/>
              <a:buChar char="§"/>
              <a:defRPr/>
            </a:pPr>
            <a:r>
              <a:rPr lang="en-GB" sz="2800" b="1" dirty="0">
                <a:solidFill>
                  <a:prstClr val="black"/>
                </a:solidFill>
                <a:latin typeface="Arial" panose="020B0604020202020204" pitchFamily="34" charset="0"/>
                <a:cs typeface="Arial" panose="020B0604020202020204" pitchFamily="34" charset="0"/>
              </a:rPr>
              <a:t>S</a:t>
            </a:r>
            <a:r>
              <a:rPr lang="en-GB" sz="2800" dirty="0">
                <a:solidFill>
                  <a:prstClr val="black"/>
                </a:solidFill>
                <a:latin typeface="Arial" panose="020B0604020202020204" pitchFamily="34" charset="0"/>
                <a:cs typeface="Arial" panose="020B0604020202020204" pitchFamily="34" charset="0"/>
              </a:rPr>
              <a:t>igns &amp; Symptoms</a:t>
            </a:r>
            <a:endParaRPr lang="en-GB" sz="2800" b="1" dirty="0">
              <a:solidFill>
                <a:prstClr val="black"/>
              </a:solidFill>
              <a:latin typeface="Arial" panose="020B0604020202020204" pitchFamily="34" charset="0"/>
              <a:cs typeface="Arial" panose="020B0604020202020204" pitchFamily="34" charset="0"/>
            </a:endParaRPr>
          </a:p>
          <a:p>
            <a:pPr marL="285750" indent="-285750">
              <a:lnSpc>
                <a:spcPct val="150000"/>
              </a:lnSpc>
              <a:spcBef>
                <a:spcPts val="600"/>
              </a:spcBef>
              <a:buClr>
                <a:srgbClr val="DD7E28"/>
              </a:buClr>
              <a:buFont typeface="Wingdings" panose="05000000000000000000" pitchFamily="2" charset="2"/>
              <a:buChar char="§"/>
              <a:defRPr/>
            </a:pPr>
            <a:r>
              <a:rPr lang="en-GB" sz="2800" b="1" dirty="0">
                <a:solidFill>
                  <a:prstClr val="black"/>
                </a:solidFill>
                <a:latin typeface="Arial" panose="020B0604020202020204" pitchFamily="34" charset="0"/>
                <a:cs typeface="Arial" panose="020B0604020202020204" pitchFamily="34" charset="0"/>
              </a:rPr>
              <a:t>A</a:t>
            </a:r>
            <a:r>
              <a:rPr lang="en-GB" sz="2800" dirty="0">
                <a:solidFill>
                  <a:prstClr val="black"/>
                </a:solidFill>
                <a:latin typeface="Arial" panose="020B0604020202020204" pitchFamily="34" charset="0"/>
                <a:cs typeface="Arial" panose="020B0604020202020204" pitchFamily="34" charset="0"/>
              </a:rPr>
              <a:t>llergy </a:t>
            </a:r>
          </a:p>
          <a:p>
            <a:pPr marL="285750" indent="-285750">
              <a:lnSpc>
                <a:spcPct val="150000"/>
              </a:lnSpc>
              <a:spcBef>
                <a:spcPts val="600"/>
              </a:spcBef>
              <a:buClr>
                <a:srgbClr val="DD7E28"/>
              </a:buClr>
              <a:buFont typeface="Wingdings" panose="05000000000000000000" pitchFamily="2" charset="2"/>
              <a:buChar char="§"/>
              <a:defRPr/>
            </a:pPr>
            <a:r>
              <a:rPr lang="en-GB" sz="2800" b="1" dirty="0">
                <a:solidFill>
                  <a:prstClr val="black"/>
                </a:solidFill>
                <a:latin typeface="Arial" panose="020B0604020202020204" pitchFamily="34" charset="0"/>
                <a:cs typeface="Arial" panose="020B0604020202020204" pitchFamily="34" charset="0"/>
              </a:rPr>
              <a:t>M</a:t>
            </a:r>
            <a:r>
              <a:rPr lang="en-GB" sz="2800" dirty="0">
                <a:solidFill>
                  <a:prstClr val="black"/>
                </a:solidFill>
                <a:latin typeface="Arial" panose="020B0604020202020204" pitchFamily="34" charset="0"/>
                <a:cs typeface="Arial" panose="020B0604020202020204" pitchFamily="34" charset="0"/>
              </a:rPr>
              <a:t>edication </a:t>
            </a:r>
          </a:p>
          <a:p>
            <a:pPr marL="285750" indent="-285750">
              <a:lnSpc>
                <a:spcPct val="150000"/>
              </a:lnSpc>
              <a:spcBef>
                <a:spcPts val="600"/>
              </a:spcBef>
              <a:buClr>
                <a:srgbClr val="DD7E28"/>
              </a:buClr>
              <a:buFont typeface="Wingdings" panose="05000000000000000000" pitchFamily="2" charset="2"/>
              <a:buChar char="§"/>
              <a:defRPr/>
            </a:pPr>
            <a:r>
              <a:rPr lang="en-GB" sz="2800" b="1" dirty="0">
                <a:solidFill>
                  <a:prstClr val="black"/>
                </a:solidFill>
                <a:latin typeface="Arial" panose="020B0604020202020204" pitchFamily="34" charset="0"/>
                <a:cs typeface="Arial" panose="020B0604020202020204" pitchFamily="34" charset="0"/>
              </a:rPr>
              <a:t>P</a:t>
            </a:r>
            <a:r>
              <a:rPr lang="en-GB" sz="2800" dirty="0">
                <a:solidFill>
                  <a:prstClr val="black"/>
                </a:solidFill>
                <a:latin typeface="Arial" panose="020B0604020202020204" pitchFamily="34" charset="0"/>
                <a:cs typeface="Arial" panose="020B0604020202020204" pitchFamily="34" charset="0"/>
              </a:rPr>
              <a:t>revious medical history </a:t>
            </a:r>
          </a:p>
          <a:p>
            <a:pPr marL="285750" indent="-285750">
              <a:lnSpc>
                <a:spcPct val="150000"/>
              </a:lnSpc>
              <a:spcBef>
                <a:spcPts val="600"/>
              </a:spcBef>
              <a:buClr>
                <a:srgbClr val="DD7E28"/>
              </a:buClr>
              <a:buFont typeface="Wingdings" panose="05000000000000000000" pitchFamily="2" charset="2"/>
              <a:buChar char="§"/>
              <a:defRPr/>
            </a:pPr>
            <a:r>
              <a:rPr lang="en-GB" sz="2800" b="1" dirty="0">
                <a:solidFill>
                  <a:prstClr val="black"/>
                </a:solidFill>
                <a:latin typeface="Arial" panose="020B0604020202020204" pitchFamily="34" charset="0"/>
                <a:cs typeface="Arial" panose="020B0604020202020204" pitchFamily="34" charset="0"/>
              </a:rPr>
              <a:t>L</a:t>
            </a:r>
            <a:r>
              <a:rPr lang="en-GB" sz="2800" dirty="0">
                <a:solidFill>
                  <a:prstClr val="black"/>
                </a:solidFill>
                <a:latin typeface="Arial" panose="020B0604020202020204" pitchFamily="34" charset="0"/>
                <a:cs typeface="Arial" panose="020B0604020202020204" pitchFamily="34" charset="0"/>
              </a:rPr>
              <a:t>ast meal </a:t>
            </a:r>
          </a:p>
          <a:p>
            <a:pPr marL="285750" indent="-285750">
              <a:lnSpc>
                <a:spcPct val="150000"/>
              </a:lnSpc>
              <a:spcBef>
                <a:spcPts val="600"/>
              </a:spcBef>
              <a:buClr>
                <a:srgbClr val="DD7E28"/>
              </a:buClr>
              <a:buFont typeface="Wingdings" panose="05000000000000000000" pitchFamily="2" charset="2"/>
              <a:buChar char="§"/>
              <a:defRPr/>
            </a:pPr>
            <a:r>
              <a:rPr lang="en-GB" sz="2800" b="1" dirty="0">
                <a:solidFill>
                  <a:prstClr val="black"/>
                </a:solidFill>
                <a:latin typeface="Arial" panose="020B0604020202020204" pitchFamily="34" charset="0"/>
                <a:cs typeface="Arial" panose="020B0604020202020204" pitchFamily="34" charset="0"/>
              </a:rPr>
              <a:t>E</a:t>
            </a:r>
            <a:r>
              <a:rPr lang="en-GB" sz="2800" dirty="0">
                <a:solidFill>
                  <a:prstClr val="black"/>
                </a:solidFill>
                <a:latin typeface="Arial" panose="020B0604020202020204" pitchFamily="34" charset="0"/>
                <a:cs typeface="Arial" panose="020B0604020202020204" pitchFamily="34" charset="0"/>
              </a:rPr>
              <a:t>vent history</a:t>
            </a:r>
          </a:p>
        </p:txBody>
      </p:sp>
      <p:sp>
        <p:nvSpPr>
          <p:cNvPr id="22" name="TextBox 4"/>
          <p:cNvSpPr txBox="1">
            <a:spLocks noChangeArrowheads="1"/>
          </p:cNvSpPr>
          <p:nvPr/>
        </p:nvSpPr>
        <p:spPr bwMode="auto">
          <a:xfrm rot="-5400000">
            <a:off x="9213057" y="2755036"/>
            <a:ext cx="39878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5400" dirty="0" smtClean="0">
                <a:solidFill>
                  <a:prstClr val="white"/>
                </a:solidFill>
                <a:latin typeface="Arial" panose="020B0604020202020204" pitchFamily="34" charset="0"/>
                <a:cs typeface="Arial" panose="020B0604020202020204" pitchFamily="34" charset="0"/>
              </a:rPr>
              <a:t>Basic Life Support</a:t>
            </a:r>
            <a:endParaRPr lang="en-GB" altLang="en-US" sz="54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0269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0CECE"/>
        </a:solidFill>
        <a:effectLst/>
      </p:bgPr>
    </p:bg>
    <p:spTree>
      <p:nvGrpSpPr>
        <p:cNvPr id="1" name=""/>
        <p:cNvGrpSpPr/>
        <p:nvPr/>
      </p:nvGrpSpPr>
      <p:grpSpPr>
        <a:xfrm>
          <a:off x="0" y="0"/>
          <a:ext cx="0" cy="0"/>
          <a:chOff x="0" y="0"/>
          <a:chExt cx="0" cy="0"/>
        </a:xfrm>
      </p:grpSpPr>
      <p:sp>
        <p:nvSpPr>
          <p:cNvPr id="2" name="Rounded Rectangle 1"/>
          <p:cNvSpPr/>
          <p:nvPr/>
        </p:nvSpPr>
        <p:spPr>
          <a:xfrm>
            <a:off x="221808" y="253856"/>
            <a:ext cx="9983787" cy="6362700"/>
          </a:xfrm>
          <a:prstGeom prst="roundRect">
            <a:avLst/>
          </a:prstGeom>
          <a:ln>
            <a:noFill/>
          </a:ln>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endParaRPr lang="en-GB" dirty="0"/>
          </a:p>
        </p:txBody>
      </p:sp>
      <p:sp>
        <p:nvSpPr>
          <p:cNvPr id="13317" name="TextBox 4"/>
          <p:cNvSpPr txBox="1">
            <a:spLocks noChangeArrowheads="1"/>
          </p:cNvSpPr>
          <p:nvPr/>
        </p:nvSpPr>
        <p:spPr bwMode="auto">
          <a:xfrm rot="-5400000">
            <a:off x="9213057" y="2755036"/>
            <a:ext cx="39878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5400" dirty="0" smtClean="0">
                <a:solidFill>
                  <a:schemeClr val="bg1"/>
                </a:solidFill>
                <a:latin typeface="Arial" panose="020B0604020202020204" pitchFamily="34" charset="0"/>
                <a:cs typeface="Arial" panose="020B0604020202020204" pitchFamily="34" charset="0"/>
              </a:rPr>
              <a:t>Basic Life Support</a:t>
            </a:r>
            <a:endParaRPr lang="en-GB" altLang="en-US" sz="5400" dirty="0">
              <a:solidFill>
                <a:schemeClr val="bg1"/>
              </a:solidFill>
              <a:latin typeface="Arial" panose="020B0604020202020204" pitchFamily="34" charset="0"/>
              <a:cs typeface="Arial" panose="020B0604020202020204" pitchFamily="34" charset="0"/>
            </a:endParaRPr>
          </a:p>
        </p:txBody>
      </p:sp>
      <p:sp>
        <p:nvSpPr>
          <p:cNvPr id="13318" name="Title 1"/>
          <p:cNvSpPr txBox="1">
            <a:spLocks/>
          </p:cNvSpPr>
          <p:nvPr/>
        </p:nvSpPr>
        <p:spPr bwMode="auto">
          <a:xfrm>
            <a:off x="579438" y="388417"/>
            <a:ext cx="9261475"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n-GB" altLang="en-US" sz="3200" b="1">
                <a:solidFill>
                  <a:srgbClr val="00563B"/>
                </a:solidFill>
                <a:latin typeface="Arial" panose="020B0604020202020204" pitchFamily="34" charset="0"/>
                <a:cs typeface="Arial" panose="020B0604020202020204" pitchFamily="34" charset="0"/>
              </a:rPr>
              <a:t/>
            </a:r>
            <a:br>
              <a:rPr lang="en-GB" altLang="en-US" sz="3200" b="1">
                <a:solidFill>
                  <a:srgbClr val="00563B"/>
                </a:solidFill>
                <a:latin typeface="Arial" panose="020B0604020202020204" pitchFamily="34" charset="0"/>
                <a:cs typeface="Arial" panose="020B0604020202020204" pitchFamily="34" charset="0"/>
              </a:rPr>
            </a:br>
            <a:endParaRPr lang="en-GB" altLang="en-US" sz="3200" b="1">
              <a:solidFill>
                <a:srgbClr val="00563B"/>
              </a:solidFill>
              <a:latin typeface="Arial" panose="020B0604020202020204" pitchFamily="34" charset="0"/>
              <a:cs typeface="Arial" panose="020B0604020202020204" pitchFamily="34" charset="0"/>
            </a:endParaRPr>
          </a:p>
        </p:txBody>
      </p:sp>
      <p:sp>
        <p:nvSpPr>
          <p:cNvPr id="10" name="Title 1"/>
          <p:cNvSpPr txBox="1">
            <a:spLocks/>
          </p:cNvSpPr>
          <p:nvPr/>
        </p:nvSpPr>
        <p:spPr>
          <a:xfrm>
            <a:off x="2060457" y="388417"/>
            <a:ext cx="6299436" cy="716707"/>
          </a:xfrm>
          <a:prstGeom prst="rect">
            <a:avLst/>
          </a:prstGeom>
          <a:solidFill>
            <a:srgbClr val="FFFFFF"/>
          </a:solidFill>
        </p:spPr>
        <p:txBody>
          <a:bodyPr wrap="none" lIns="180000" tIns="108000" rIns="180000" bIns="108000" rtlCol="0" anchor="ctr">
            <a:normAutofit/>
          </a:bodyPr>
          <a:lstStyle>
            <a:lvl1pPr algn="ctr" defTabSz="914400" rtl="0" eaLnBrk="1" latinLnBrk="0" hangingPunct="1">
              <a:lnSpc>
                <a:spcPct val="90000"/>
              </a:lnSpc>
              <a:spcBef>
                <a:spcPct val="0"/>
              </a:spcBef>
              <a:buNone/>
              <a:defRPr sz="3600" b="0" kern="1200">
                <a:solidFill>
                  <a:schemeClr val="tx2"/>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altLang="en-US" sz="3600" b="0" i="0" u="none" strike="noStrike" kern="1200" cap="none" spc="0" normalizeH="0" baseline="0" noProof="0" dirty="0" smtClean="0">
                <a:ln>
                  <a:noFill/>
                </a:ln>
                <a:solidFill>
                  <a:srgbClr val="044F36"/>
                </a:solidFill>
                <a:effectLst/>
                <a:uLnTx/>
                <a:uFillTx/>
                <a:latin typeface="Century Gothic" panose="020B0502020202020204" pitchFamily="34" charset="0"/>
              </a:rPr>
              <a:t>Recovery Position	</a:t>
            </a:r>
          </a:p>
        </p:txBody>
      </p:sp>
      <p:pic>
        <p:nvPicPr>
          <p:cNvPr id="11" name="Picture 10"/>
          <p:cNvPicPr>
            <a:picLocks noChangeAspect="1" noChangeArrowheads="1"/>
          </p:cNvPicPr>
          <p:nvPr/>
        </p:nvPicPr>
        <p:blipFill rotWithShape="1">
          <a:blip r:embed="rId3">
            <a:extLst>
              <a:ext uri="{28A0092B-C50C-407E-A947-70E740481C1C}">
                <a14:useLocalDpi xmlns:a14="http://schemas.microsoft.com/office/drawing/2010/main" val="0"/>
              </a:ext>
            </a:extLst>
          </a:blip>
          <a:srcRect l="2784" t="4218" b="3204"/>
          <a:stretch/>
        </p:blipFill>
        <p:spPr bwMode="auto">
          <a:xfrm>
            <a:off x="338600" y="1730816"/>
            <a:ext cx="5342971" cy="3103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Lst>
        </p:spPr>
      </p:pic>
      <p:pic>
        <p:nvPicPr>
          <p:cNvPr id="12" name="Picture 11" descr="Recovery-Position-Arrow-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212" y="2234019"/>
            <a:ext cx="1021973" cy="229423"/>
          </a:xfrm>
          <a:prstGeom prst="rect">
            <a:avLst/>
          </a:prstGeom>
        </p:spPr>
      </p:pic>
      <p:sp>
        <p:nvSpPr>
          <p:cNvPr id="14" name="Oval 9"/>
          <p:cNvSpPr>
            <a:spLocks noChangeArrowheads="1"/>
          </p:cNvSpPr>
          <p:nvPr/>
        </p:nvSpPr>
        <p:spPr bwMode="auto">
          <a:xfrm>
            <a:off x="5496149" y="2891834"/>
            <a:ext cx="379412" cy="377825"/>
          </a:xfrm>
          <a:prstGeom prst="ellipse">
            <a:avLst/>
          </a:prstGeom>
          <a:solidFill>
            <a:srgbClr val="179A39"/>
          </a:solidFill>
          <a:ln w="28575">
            <a:noFill/>
            <a:round/>
            <a:headEnd/>
            <a:tailEnd/>
          </a:ln>
          <a:effectLst/>
        </p:spPr>
        <p:txBody>
          <a:bodyPr wrap="none" anchor="ctr"/>
          <a:lstStyle/>
          <a:p>
            <a:pPr algn="ctr" fontAlgn="base">
              <a:spcBef>
                <a:spcPct val="0"/>
              </a:spcBef>
              <a:spcAft>
                <a:spcPct val="0"/>
              </a:spcAft>
              <a:defRPr/>
            </a:pPr>
            <a:endParaRPr lang="en-US" sz="2400">
              <a:solidFill>
                <a:srgbClr val="C1003D"/>
              </a:solidFill>
              <a:effectDag name="">
                <a:cont type="tree" name="">
                  <a:effect ref="fillLine"/>
                  <a:outerShdw dist="38100" dir="13500000" algn="br">
                    <a:srgbClr val="FFAAAA"/>
                  </a:outerShdw>
                </a:cont>
                <a:cont type="tree" name="">
                  <a:effect ref="fillLine"/>
                  <a:outerShdw dist="38100" dir="2700000" algn="tl">
                    <a:srgbClr val="737F7F"/>
                  </a:outerShdw>
                </a:cont>
                <a:effect ref="fillLine"/>
              </a:effectDag>
              <a:latin typeface="Times New Roman" charset="0"/>
              <a:ea typeface="MS PGothic" charset="0"/>
            </a:endParaRPr>
          </a:p>
        </p:txBody>
      </p:sp>
      <p:sp>
        <p:nvSpPr>
          <p:cNvPr id="15" name="Text Box 8"/>
          <p:cNvSpPr txBox="1">
            <a:spLocks noChangeArrowheads="1"/>
          </p:cNvSpPr>
          <p:nvPr/>
        </p:nvSpPr>
        <p:spPr bwMode="auto">
          <a:xfrm>
            <a:off x="5470719" y="2807362"/>
            <a:ext cx="4217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defPPr>
              <a:defRPr lang="en-GB"/>
            </a:defPPr>
            <a:lvl1pPr algn="ctr" rtl="0" fontAlgn="base">
              <a:spcBef>
                <a:spcPct val="0"/>
              </a:spcBef>
              <a:spcAft>
                <a:spcPct val="0"/>
              </a:spcAft>
              <a:defRPr sz="2400" kern="120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Times New Roman" charset="0"/>
                <a:ea typeface="MS PGothic" charset="0"/>
                <a:cs typeface="MS PGothic" charset="0"/>
              </a:defRPr>
            </a:lvl1pPr>
            <a:lvl2pPr marL="457200" algn="ctr" rtl="0" fontAlgn="base">
              <a:spcBef>
                <a:spcPct val="0"/>
              </a:spcBef>
              <a:spcAft>
                <a:spcPct val="0"/>
              </a:spcAft>
              <a:defRPr sz="2400" kern="120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Times New Roman" charset="0"/>
                <a:ea typeface="MS PGothic" charset="0"/>
                <a:cs typeface="MS PGothic" charset="0"/>
              </a:defRPr>
            </a:lvl2pPr>
            <a:lvl3pPr marL="914400" algn="ctr" rtl="0" fontAlgn="base">
              <a:spcBef>
                <a:spcPct val="0"/>
              </a:spcBef>
              <a:spcAft>
                <a:spcPct val="0"/>
              </a:spcAft>
              <a:defRPr sz="2400" kern="120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Times New Roman" charset="0"/>
                <a:ea typeface="MS PGothic" charset="0"/>
                <a:cs typeface="MS PGothic" charset="0"/>
              </a:defRPr>
            </a:lvl3pPr>
            <a:lvl4pPr marL="1371600" algn="ctr" rtl="0" fontAlgn="base">
              <a:spcBef>
                <a:spcPct val="0"/>
              </a:spcBef>
              <a:spcAft>
                <a:spcPct val="0"/>
              </a:spcAft>
              <a:defRPr sz="2400" kern="120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Times New Roman" charset="0"/>
                <a:ea typeface="MS PGothic" charset="0"/>
                <a:cs typeface="MS PGothic" charset="0"/>
              </a:defRPr>
            </a:lvl4pPr>
            <a:lvl5pPr marL="1828800" algn="ctr" rtl="0" fontAlgn="base">
              <a:spcBef>
                <a:spcPct val="0"/>
              </a:spcBef>
              <a:spcAft>
                <a:spcPct val="0"/>
              </a:spcAft>
              <a:defRPr sz="2400" kern="120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Times New Roman" charset="0"/>
                <a:ea typeface="MS PGothic" charset="0"/>
                <a:cs typeface="MS PGothic" charset="0"/>
              </a:defRPr>
            </a:lvl5pPr>
            <a:lvl6pPr marL="2286000" algn="l" defTabSz="457200" rtl="0" eaLnBrk="1" latinLnBrk="0" hangingPunct="1">
              <a:defRPr sz="2400" kern="120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Times New Roman" charset="0"/>
                <a:ea typeface="MS PGothic" charset="0"/>
                <a:cs typeface="MS PGothic" charset="0"/>
              </a:defRPr>
            </a:lvl6pPr>
            <a:lvl7pPr marL="2743200" algn="l" defTabSz="457200" rtl="0" eaLnBrk="1" latinLnBrk="0" hangingPunct="1">
              <a:defRPr sz="2400" kern="120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Times New Roman" charset="0"/>
                <a:ea typeface="MS PGothic" charset="0"/>
                <a:cs typeface="MS PGothic" charset="0"/>
              </a:defRPr>
            </a:lvl7pPr>
            <a:lvl8pPr marL="3200400" algn="l" defTabSz="457200" rtl="0" eaLnBrk="1" latinLnBrk="0" hangingPunct="1">
              <a:defRPr sz="2400" kern="120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Times New Roman" charset="0"/>
                <a:ea typeface="MS PGothic" charset="0"/>
                <a:cs typeface="MS PGothic" charset="0"/>
              </a:defRPr>
            </a:lvl8pPr>
            <a:lvl9pPr marL="3657600" algn="l" defTabSz="457200" rtl="0" eaLnBrk="1" latinLnBrk="0" hangingPunct="1">
              <a:defRPr sz="2400" kern="120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Times New Roman" charset="0"/>
                <a:ea typeface="MS PGothic" charset="0"/>
                <a:cs typeface="MS PGothic" charset="0"/>
              </a:defRPr>
            </a:lvl9pPr>
          </a:lstStyle>
          <a:p>
            <a:pPr eaLnBrk="1" hangingPunct="1">
              <a:spcBef>
                <a:spcPct val="50000"/>
              </a:spcBef>
            </a:pPr>
            <a:r>
              <a:rPr lang="en-GB" sz="2800" b="1" dirty="0">
                <a:effectLst/>
                <a:latin typeface="Calibri" charset="0"/>
              </a:rPr>
              <a:t>1</a:t>
            </a:r>
            <a:endParaRPr lang="en-GB" sz="2800" dirty="0">
              <a:solidFill>
                <a:srgbClr val="FF3300"/>
              </a:solidFill>
              <a:effectLst/>
              <a:latin typeface="Arial Black" charset="0"/>
            </a:endParaRPr>
          </a:p>
        </p:txBody>
      </p:sp>
      <p:sp>
        <p:nvSpPr>
          <p:cNvPr id="16" name="Oval 9"/>
          <p:cNvSpPr>
            <a:spLocks noChangeArrowheads="1"/>
          </p:cNvSpPr>
          <p:nvPr/>
        </p:nvSpPr>
        <p:spPr bwMode="auto">
          <a:xfrm>
            <a:off x="4095987" y="1102201"/>
            <a:ext cx="379412" cy="377825"/>
          </a:xfrm>
          <a:prstGeom prst="ellipse">
            <a:avLst/>
          </a:prstGeom>
          <a:solidFill>
            <a:srgbClr val="179A39"/>
          </a:solidFill>
          <a:ln w="28575">
            <a:noFill/>
            <a:round/>
            <a:headEnd/>
            <a:tailEnd/>
          </a:ln>
          <a:effectLst/>
        </p:spPr>
        <p:txBody>
          <a:bodyPr wrap="none" anchor="ctr"/>
          <a:lstStyle/>
          <a:p>
            <a:pPr algn="ctr" fontAlgn="base">
              <a:spcBef>
                <a:spcPct val="0"/>
              </a:spcBef>
              <a:spcAft>
                <a:spcPct val="0"/>
              </a:spcAft>
              <a:defRPr/>
            </a:pPr>
            <a:endParaRPr lang="en-US" sz="2400">
              <a:solidFill>
                <a:srgbClr val="C1003D"/>
              </a:solidFill>
              <a:effectDag name="">
                <a:cont type="tree" name="">
                  <a:effect ref="fillLine"/>
                  <a:outerShdw dist="38100" dir="13500000" algn="br">
                    <a:srgbClr val="FFAAAA"/>
                  </a:outerShdw>
                </a:cont>
                <a:cont type="tree" name="">
                  <a:effect ref="fillLine"/>
                  <a:outerShdw dist="38100" dir="2700000" algn="tl">
                    <a:srgbClr val="737F7F"/>
                  </a:outerShdw>
                </a:cont>
                <a:effect ref="fillLine"/>
              </a:effectDag>
              <a:latin typeface="Times New Roman" charset="0"/>
              <a:ea typeface="MS PGothic" charset="0"/>
            </a:endParaRPr>
          </a:p>
        </p:txBody>
      </p:sp>
      <p:sp>
        <p:nvSpPr>
          <p:cNvPr id="17" name="Oval 9"/>
          <p:cNvSpPr>
            <a:spLocks noChangeArrowheads="1"/>
          </p:cNvSpPr>
          <p:nvPr/>
        </p:nvSpPr>
        <p:spPr bwMode="auto">
          <a:xfrm>
            <a:off x="1806959" y="3309757"/>
            <a:ext cx="379412" cy="377825"/>
          </a:xfrm>
          <a:prstGeom prst="ellipse">
            <a:avLst/>
          </a:prstGeom>
          <a:solidFill>
            <a:srgbClr val="179A39"/>
          </a:solidFill>
          <a:ln w="28575">
            <a:noFill/>
            <a:round/>
            <a:headEnd/>
            <a:tailEnd/>
          </a:ln>
          <a:effectLst/>
        </p:spPr>
        <p:txBody>
          <a:bodyPr wrap="none" anchor="ctr"/>
          <a:lstStyle/>
          <a:p>
            <a:pPr>
              <a:defRPr/>
            </a:pPr>
            <a:endParaRPr lang="en-US">
              <a:solidFill>
                <a:srgbClr val="C1003D"/>
              </a:solidFill>
              <a:effectDag name="">
                <a:cont type="tree" name="">
                  <a:effect ref="fillLine"/>
                  <a:outerShdw dist="38100" dir="13500000" algn="br">
                    <a:srgbClr val="FFAAAA"/>
                  </a:outerShdw>
                </a:cont>
                <a:cont type="tree" name="">
                  <a:effect ref="fillLine"/>
                  <a:outerShdw dist="38100" dir="2700000" algn="tl">
                    <a:srgbClr val="737F7F"/>
                  </a:outerShdw>
                </a:cont>
                <a:effect ref="fillLine"/>
              </a:effectDag>
              <a:ea typeface="+mn-ea"/>
              <a:cs typeface="+mn-cs"/>
            </a:endParaRPr>
          </a:p>
        </p:txBody>
      </p:sp>
      <p:pic>
        <p:nvPicPr>
          <p:cNvPr id="18" name="Picture 17" descr="Recovery-Position-Arrow-4.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83810" y="1730815"/>
            <a:ext cx="262888" cy="1513149"/>
          </a:xfrm>
          <a:prstGeom prst="rect">
            <a:avLst/>
          </a:prstGeom>
        </p:spPr>
      </p:pic>
      <p:pic>
        <p:nvPicPr>
          <p:cNvPr id="19" name="Picture 18" descr="Recovery-Position-Arrow-3.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29932" y="1366672"/>
            <a:ext cx="926679" cy="1183285"/>
          </a:xfrm>
          <a:prstGeom prst="rect">
            <a:avLst/>
          </a:prstGeom>
        </p:spPr>
      </p:pic>
      <p:sp>
        <p:nvSpPr>
          <p:cNvPr id="21" name="Text Box 8"/>
          <p:cNvSpPr txBox="1">
            <a:spLocks noChangeArrowheads="1"/>
          </p:cNvSpPr>
          <p:nvPr/>
        </p:nvSpPr>
        <p:spPr bwMode="auto">
          <a:xfrm>
            <a:off x="1787640" y="3233144"/>
            <a:ext cx="3987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defPPr>
              <a:defRPr lang="en-GB"/>
            </a:defPPr>
            <a:lvl1pPr algn="ctr" rtl="0" fontAlgn="base">
              <a:spcBef>
                <a:spcPct val="0"/>
              </a:spcBef>
              <a:spcAft>
                <a:spcPct val="0"/>
              </a:spcAft>
              <a:defRPr sz="2400" kern="120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Times New Roman" charset="0"/>
                <a:ea typeface="MS PGothic" charset="0"/>
                <a:cs typeface="MS PGothic" charset="0"/>
              </a:defRPr>
            </a:lvl1pPr>
            <a:lvl2pPr marL="457200" algn="ctr" rtl="0" fontAlgn="base">
              <a:spcBef>
                <a:spcPct val="0"/>
              </a:spcBef>
              <a:spcAft>
                <a:spcPct val="0"/>
              </a:spcAft>
              <a:defRPr sz="2400" kern="120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Times New Roman" charset="0"/>
                <a:ea typeface="MS PGothic" charset="0"/>
                <a:cs typeface="MS PGothic" charset="0"/>
              </a:defRPr>
            </a:lvl2pPr>
            <a:lvl3pPr marL="914400" algn="ctr" rtl="0" fontAlgn="base">
              <a:spcBef>
                <a:spcPct val="0"/>
              </a:spcBef>
              <a:spcAft>
                <a:spcPct val="0"/>
              </a:spcAft>
              <a:defRPr sz="2400" kern="120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Times New Roman" charset="0"/>
                <a:ea typeface="MS PGothic" charset="0"/>
                <a:cs typeface="MS PGothic" charset="0"/>
              </a:defRPr>
            </a:lvl3pPr>
            <a:lvl4pPr marL="1371600" algn="ctr" rtl="0" fontAlgn="base">
              <a:spcBef>
                <a:spcPct val="0"/>
              </a:spcBef>
              <a:spcAft>
                <a:spcPct val="0"/>
              </a:spcAft>
              <a:defRPr sz="2400" kern="120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Times New Roman" charset="0"/>
                <a:ea typeface="MS PGothic" charset="0"/>
                <a:cs typeface="MS PGothic" charset="0"/>
              </a:defRPr>
            </a:lvl4pPr>
            <a:lvl5pPr marL="1828800" algn="ctr" rtl="0" fontAlgn="base">
              <a:spcBef>
                <a:spcPct val="0"/>
              </a:spcBef>
              <a:spcAft>
                <a:spcPct val="0"/>
              </a:spcAft>
              <a:defRPr sz="2400" kern="120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Times New Roman" charset="0"/>
                <a:ea typeface="MS PGothic" charset="0"/>
                <a:cs typeface="MS PGothic" charset="0"/>
              </a:defRPr>
            </a:lvl5pPr>
            <a:lvl6pPr marL="2286000" algn="l" defTabSz="457200" rtl="0" eaLnBrk="1" latinLnBrk="0" hangingPunct="1">
              <a:defRPr sz="2400" kern="120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Times New Roman" charset="0"/>
                <a:ea typeface="MS PGothic" charset="0"/>
                <a:cs typeface="MS PGothic" charset="0"/>
              </a:defRPr>
            </a:lvl6pPr>
            <a:lvl7pPr marL="2743200" algn="l" defTabSz="457200" rtl="0" eaLnBrk="1" latinLnBrk="0" hangingPunct="1">
              <a:defRPr sz="2400" kern="120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Times New Roman" charset="0"/>
                <a:ea typeface="MS PGothic" charset="0"/>
                <a:cs typeface="MS PGothic" charset="0"/>
              </a:defRPr>
            </a:lvl7pPr>
            <a:lvl8pPr marL="3200400" algn="l" defTabSz="457200" rtl="0" eaLnBrk="1" latinLnBrk="0" hangingPunct="1">
              <a:defRPr sz="2400" kern="120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Times New Roman" charset="0"/>
                <a:ea typeface="MS PGothic" charset="0"/>
                <a:cs typeface="MS PGothic" charset="0"/>
              </a:defRPr>
            </a:lvl8pPr>
            <a:lvl9pPr marL="3657600" algn="l" defTabSz="457200" rtl="0" eaLnBrk="1" latinLnBrk="0" hangingPunct="1">
              <a:defRPr sz="2400" kern="120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Times New Roman" charset="0"/>
                <a:ea typeface="MS PGothic" charset="0"/>
                <a:cs typeface="MS PGothic" charset="0"/>
              </a:defRPr>
            </a:lvl9pPr>
          </a:lstStyle>
          <a:p>
            <a:pPr eaLnBrk="1" hangingPunct="1">
              <a:spcBef>
                <a:spcPct val="50000"/>
              </a:spcBef>
            </a:pPr>
            <a:r>
              <a:rPr lang="en-GB" sz="2800" b="1" dirty="0">
                <a:effectLst/>
                <a:latin typeface="Calibri" charset="0"/>
              </a:rPr>
              <a:t>4</a:t>
            </a:r>
            <a:endParaRPr lang="en-GB" sz="2800" dirty="0">
              <a:solidFill>
                <a:srgbClr val="FF3300"/>
              </a:solidFill>
              <a:effectLst/>
              <a:latin typeface="Arial Black" charset="0"/>
            </a:endParaRPr>
          </a:p>
        </p:txBody>
      </p:sp>
      <p:pic>
        <p:nvPicPr>
          <p:cNvPr id="22"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4623633" y="3536391"/>
            <a:ext cx="5391231" cy="2298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Lst>
        </p:spPr>
      </p:pic>
      <p:sp>
        <p:nvSpPr>
          <p:cNvPr id="24" name="Content Placeholder 2"/>
          <p:cNvSpPr txBox="1">
            <a:spLocks/>
          </p:cNvSpPr>
          <p:nvPr/>
        </p:nvSpPr>
        <p:spPr>
          <a:xfrm>
            <a:off x="5493563" y="1727536"/>
            <a:ext cx="4521301" cy="104600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smtClean="0">
                <a:ln>
                  <a:noFill/>
                </a:ln>
                <a:solidFill>
                  <a:srgbClr val="343433"/>
                </a:solidFill>
                <a:effectLst/>
                <a:uLnTx/>
                <a:uFillTx/>
                <a:latin typeface="Arial" panose="020B0604020202020204" pitchFamily="34" charset="0"/>
                <a:ea typeface="+mn-ea"/>
                <a:cs typeface="Arial" panose="020B0604020202020204" pitchFamily="34" charset="0"/>
              </a:rPr>
              <a:t>Used to maintain a clear airway</a:t>
            </a:r>
            <a:endParaRPr kumimoji="0" lang="en-GB" sz="2400" b="0" i="0" u="none" strike="noStrike" kern="1200" cap="none" spc="0" normalizeH="0" baseline="0" noProof="0" dirty="0">
              <a:ln>
                <a:noFill/>
              </a:ln>
              <a:solidFill>
                <a:srgbClr val="343433"/>
              </a:solidFill>
              <a:effectLst/>
              <a:uLnTx/>
              <a:uFillTx/>
              <a:latin typeface="Arial" panose="020B0604020202020204" pitchFamily="34" charset="0"/>
              <a:ea typeface="+mn-ea"/>
              <a:cs typeface="Arial" panose="020B0604020202020204" pitchFamily="34" charset="0"/>
            </a:endParaRPr>
          </a:p>
        </p:txBody>
      </p:sp>
      <p:sp>
        <p:nvSpPr>
          <p:cNvPr id="25" name="Rectangle 24"/>
          <p:cNvSpPr/>
          <p:nvPr/>
        </p:nvSpPr>
        <p:spPr>
          <a:xfrm>
            <a:off x="421173" y="5067361"/>
            <a:ext cx="5194966" cy="1200329"/>
          </a:xfrm>
          <a:prstGeom prst="rect">
            <a:avLst/>
          </a:prstGeom>
        </p:spPr>
        <p:txBody>
          <a:bodyPr wrap="square">
            <a:spAutoFit/>
          </a:bodyPr>
          <a:lstStyle/>
          <a:p>
            <a:pPr eaLnBrk="1" fontAlgn="auto" hangingPunct="1">
              <a:lnSpc>
                <a:spcPct val="150000"/>
              </a:lnSpc>
              <a:spcBef>
                <a:spcPts val="0"/>
              </a:spcBef>
              <a:spcAft>
                <a:spcPts val="0"/>
              </a:spcAft>
              <a:defRPr/>
            </a:pPr>
            <a:r>
              <a:rPr lang="en-GB" sz="2400" b="1" dirty="0">
                <a:solidFill>
                  <a:srgbClr val="343433"/>
                </a:solidFill>
                <a:latin typeface="Arial" panose="020B0604020202020204" pitchFamily="34" charset="0"/>
                <a:cs typeface="Arial" panose="020B0604020202020204" pitchFamily="34" charset="0"/>
              </a:rPr>
              <a:t>CONTINUALLY monitor breathing until help arrives</a:t>
            </a:r>
          </a:p>
        </p:txBody>
      </p:sp>
      <p:sp>
        <p:nvSpPr>
          <p:cNvPr id="26" name="Oval 9"/>
          <p:cNvSpPr>
            <a:spLocks noChangeArrowheads="1"/>
          </p:cNvSpPr>
          <p:nvPr/>
        </p:nvSpPr>
        <p:spPr bwMode="auto">
          <a:xfrm>
            <a:off x="223660" y="2109564"/>
            <a:ext cx="379412" cy="377825"/>
          </a:xfrm>
          <a:prstGeom prst="ellipse">
            <a:avLst/>
          </a:prstGeom>
          <a:solidFill>
            <a:srgbClr val="179A39"/>
          </a:solidFill>
          <a:ln w="28575">
            <a:noFill/>
            <a:round/>
            <a:headEnd/>
            <a:tailEnd/>
          </a:ln>
          <a:effectLst/>
        </p:spPr>
        <p:txBody>
          <a:bodyPr wrap="none" anchor="ctr"/>
          <a:lstStyle/>
          <a:p>
            <a:pPr algn="ctr" fontAlgn="base">
              <a:spcBef>
                <a:spcPct val="0"/>
              </a:spcBef>
              <a:spcAft>
                <a:spcPct val="0"/>
              </a:spcAft>
              <a:defRPr/>
            </a:pPr>
            <a:endParaRPr lang="en-US" sz="2400">
              <a:solidFill>
                <a:srgbClr val="C1003D"/>
              </a:solidFill>
              <a:effectDag name="">
                <a:cont type="tree" name="">
                  <a:effect ref="fillLine"/>
                  <a:outerShdw dist="38100" dir="13500000" algn="br">
                    <a:srgbClr val="FFAAAA"/>
                  </a:outerShdw>
                </a:cont>
                <a:cont type="tree" name="">
                  <a:effect ref="fillLine"/>
                  <a:outerShdw dist="38100" dir="2700000" algn="tl">
                    <a:srgbClr val="737F7F"/>
                  </a:outerShdw>
                </a:cont>
                <a:effect ref="fillLine"/>
              </a:effectDag>
              <a:latin typeface="Times New Roman" charset="0"/>
              <a:ea typeface="MS PGothic" charset="0"/>
            </a:endParaRPr>
          </a:p>
        </p:txBody>
      </p:sp>
      <p:sp>
        <p:nvSpPr>
          <p:cNvPr id="27" name="Text Box 8"/>
          <p:cNvSpPr txBox="1">
            <a:spLocks noChangeArrowheads="1"/>
          </p:cNvSpPr>
          <p:nvPr/>
        </p:nvSpPr>
        <p:spPr bwMode="auto">
          <a:xfrm>
            <a:off x="4077081" y="1037763"/>
            <a:ext cx="398318" cy="540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defPPr>
              <a:defRPr lang="en-GB"/>
            </a:defPPr>
            <a:lvl1pPr algn="ctr" rtl="0" fontAlgn="base">
              <a:spcBef>
                <a:spcPct val="0"/>
              </a:spcBef>
              <a:spcAft>
                <a:spcPct val="0"/>
              </a:spcAft>
              <a:defRPr sz="2400" kern="120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Times New Roman" charset="0"/>
                <a:ea typeface="MS PGothic" charset="0"/>
                <a:cs typeface="MS PGothic" charset="0"/>
              </a:defRPr>
            </a:lvl1pPr>
            <a:lvl2pPr marL="457200" algn="ctr" rtl="0" fontAlgn="base">
              <a:spcBef>
                <a:spcPct val="0"/>
              </a:spcBef>
              <a:spcAft>
                <a:spcPct val="0"/>
              </a:spcAft>
              <a:defRPr sz="2400" kern="120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Times New Roman" charset="0"/>
                <a:ea typeface="MS PGothic" charset="0"/>
                <a:cs typeface="MS PGothic" charset="0"/>
              </a:defRPr>
            </a:lvl2pPr>
            <a:lvl3pPr marL="914400" algn="ctr" rtl="0" fontAlgn="base">
              <a:spcBef>
                <a:spcPct val="0"/>
              </a:spcBef>
              <a:spcAft>
                <a:spcPct val="0"/>
              </a:spcAft>
              <a:defRPr sz="2400" kern="120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Times New Roman" charset="0"/>
                <a:ea typeface="MS PGothic" charset="0"/>
                <a:cs typeface="MS PGothic" charset="0"/>
              </a:defRPr>
            </a:lvl3pPr>
            <a:lvl4pPr marL="1371600" algn="ctr" rtl="0" fontAlgn="base">
              <a:spcBef>
                <a:spcPct val="0"/>
              </a:spcBef>
              <a:spcAft>
                <a:spcPct val="0"/>
              </a:spcAft>
              <a:defRPr sz="2400" kern="120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Times New Roman" charset="0"/>
                <a:ea typeface="MS PGothic" charset="0"/>
                <a:cs typeface="MS PGothic" charset="0"/>
              </a:defRPr>
            </a:lvl4pPr>
            <a:lvl5pPr marL="1828800" algn="ctr" rtl="0" fontAlgn="base">
              <a:spcBef>
                <a:spcPct val="0"/>
              </a:spcBef>
              <a:spcAft>
                <a:spcPct val="0"/>
              </a:spcAft>
              <a:defRPr sz="2400" kern="120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Times New Roman" charset="0"/>
                <a:ea typeface="MS PGothic" charset="0"/>
                <a:cs typeface="MS PGothic" charset="0"/>
              </a:defRPr>
            </a:lvl5pPr>
            <a:lvl6pPr marL="2286000" algn="l" defTabSz="457200" rtl="0" eaLnBrk="1" latinLnBrk="0" hangingPunct="1">
              <a:defRPr sz="2400" kern="120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Times New Roman" charset="0"/>
                <a:ea typeface="MS PGothic" charset="0"/>
                <a:cs typeface="MS PGothic" charset="0"/>
              </a:defRPr>
            </a:lvl6pPr>
            <a:lvl7pPr marL="2743200" algn="l" defTabSz="457200" rtl="0" eaLnBrk="1" latinLnBrk="0" hangingPunct="1">
              <a:defRPr sz="2400" kern="120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Times New Roman" charset="0"/>
                <a:ea typeface="MS PGothic" charset="0"/>
                <a:cs typeface="MS PGothic" charset="0"/>
              </a:defRPr>
            </a:lvl7pPr>
            <a:lvl8pPr marL="3200400" algn="l" defTabSz="457200" rtl="0" eaLnBrk="1" latinLnBrk="0" hangingPunct="1">
              <a:defRPr sz="2400" kern="120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Times New Roman" charset="0"/>
                <a:ea typeface="MS PGothic" charset="0"/>
                <a:cs typeface="MS PGothic" charset="0"/>
              </a:defRPr>
            </a:lvl8pPr>
            <a:lvl9pPr marL="3657600" algn="l" defTabSz="457200" rtl="0" eaLnBrk="1" latinLnBrk="0" hangingPunct="1">
              <a:defRPr sz="2400" kern="120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Times New Roman" charset="0"/>
                <a:ea typeface="MS PGothic" charset="0"/>
                <a:cs typeface="MS PGothic" charset="0"/>
              </a:defRPr>
            </a:lvl9pPr>
          </a:lstStyle>
          <a:p>
            <a:pPr eaLnBrk="1" hangingPunct="1">
              <a:spcBef>
                <a:spcPct val="50000"/>
              </a:spcBef>
            </a:pPr>
            <a:r>
              <a:rPr lang="en-GB" sz="2800" b="1" dirty="0">
                <a:effectLst/>
                <a:latin typeface="Calibri" charset="0"/>
              </a:rPr>
              <a:t>2</a:t>
            </a:r>
            <a:endParaRPr lang="en-GB" sz="2800" dirty="0">
              <a:solidFill>
                <a:srgbClr val="FF3300"/>
              </a:solidFill>
              <a:effectLst/>
              <a:latin typeface="Arial Black" charset="0"/>
            </a:endParaRPr>
          </a:p>
        </p:txBody>
      </p:sp>
      <p:sp>
        <p:nvSpPr>
          <p:cNvPr id="20" name="Text Box 8"/>
          <p:cNvSpPr txBox="1">
            <a:spLocks noChangeArrowheads="1"/>
          </p:cNvSpPr>
          <p:nvPr/>
        </p:nvSpPr>
        <p:spPr bwMode="auto">
          <a:xfrm>
            <a:off x="221808" y="2026737"/>
            <a:ext cx="3987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defPPr>
              <a:defRPr lang="en-GB"/>
            </a:defPPr>
            <a:lvl1pPr algn="ctr" rtl="0" fontAlgn="base">
              <a:spcBef>
                <a:spcPct val="0"/>
              </a:spcBef>
              <a:spcAft>
                <a:spcPct val="0"/>
              </a:spcAft>
              <a:defRPr sz="2400" kern="120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Times New Roman" charset="0"/>
                <a:ea typeface="MS PGothic" charset="0"/>
                <a:cs typeface="MS PGothic" charset="0"/>
              </a:defRPr>
            </a:lvl1pPr>
            <a:lvl2pPr marL="457200" algn="ctr" rtl="0" fontAlgn="base">
              <a:spcBef>
                <a:spcPct val="0"/>
              </a:spcBef>
              <a:spcAft>
                <a:spcPct val="0"/>
              </a:spcAft>
              <a:defRPr sz="2400" kern="120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Times New Roman" charset="0"/>
                <a:ea typeface="MS PGothic" charset="0"/>
                <a:cs typeface="MS PGothic" charset="0"/>
              </a:defRPr>
            </a:lvl2pPr>
            <a:lvl3pPr marL="914400" algn="ctr" rtl="0" fontAlgn="base">
              <a:spcBef>
                <a:spcPct val="0"/>
              </a:spcBef>
              <a:spcAft>
                <a:spcPct val="0"/>
              </a:spcAft>
              <a:defRPr sz="2400" kern="120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Times New Roman" charset="0"/>
                <a:ea typeface="MS PGothic" charset="0"/>
                <a:cs typeface="MS PGothic" charset="0"/>
              </a:defRPr>
            </a:lvl3pPr>
            <a:lvl4pPr marL="1371600" algn="ctr" rtl="0" fontAlgn="base">
              <a:spcBef>
                <a:spcPct val="0"/>
              </a:spcBef>
              <a:spcAft>
                <a:spcPct val="0"/>
              </a:spcAft>
              <a:defRPr sz="2400" kern="120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Times New Roman" charset="0"/>
                <a:ea typeface="MS PGothic" charset="0"/>
                <a:cs typeface="MS PGothic" charset="0"/>
              </a:defRPr>
            </a:lvl4pPr>
            <a:lvl5pPr marL="1828800" algn="ctr" rtl="0" fontAlgn="base">
              <a:spcBef>
                <a:spcPct val="0"/>
              </a:spcBef>
              <a:spcAft>
                <a:spcPct val="0"/>
              </a:spcAft>
              <a:defRPr sz="2400" kern="120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Times New Roman" charset="0"/>
                <a:ea typeface="MS PGothic" charset="0"/>
                <a:cs typeface="MS PGothic" charset="0"/>
              </a:defRPr>
            </a:lvl5pPr>
            <a:lvl6pPr marL="2286000" algn="l" defTabSz="457200" rtl="0" eaLnBrk="1" latinLnBrk="0" hangingPunct="1">
              <a:defRPr sz="2400" kern="120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Times New Roman" charset="0"/>
                <a:ea typeface="MS PGothic" charset="0"/>
                <a:cs typeface="MS PGothic" charset="0"/>
              </a:defRPr>
            </a:lvl6pPr>
            <a:lvl7pPr marL="2743200" algn="l" defTabSz="457200" rtl="0" eaLnBrk="1" latinLnBrk="0" hangingPunct="1">
              <a:defRPr sz="2400" kern="120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Times New Roman" charset="0"/>
                <a:ea typeface="MS PGothic" charset="0"/>
                <a:cs typeface="MS PGothic" charset="0"/>
              </a:defRPr>
            </a:lvl7pPr>
            <a:lvl8pPr marL="3200400" algn="l" defTabSz="457200" rtl="0" eaLnBrk="1" latinLnBrk="0" hangingPunct="1">
              <a:defRPr sz="2400" kern="120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Times New Roman" charset="0"/>
                <a:ea typeface="MS PGothic" charset="0"/>
                <a:cs typeface="MS PGothic" charset="0"/>
              </a:defRPr>
            </a:lvl8pPr>
            <a:lvl9pPr marL="3657600" algn="l" defTabSz="457200" rtl="0" eaLnBrk="1" latinLnBrk="0" hangingPunct="1">
              <a:defRPr sz="2400" kern="120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Times New Roman" charset="0"/>
                <a:ea typeface="MS PGothic" charset="0"/>
                <a:cs typeface="MS PGothic" charset="0"/>
              </a:defRPr>
            </a:lvl9pPr>
          </a:lstStyle>
          <a:p>
            <a:pPr eaLnBrk="1" hangingPunct="1">
              <a:spcBef>
                <a:spcPct val="50000"/>
              </a:spcBef>
            </a:pPr>
            <a:r>
              <a:rPr lang="en-GB" sz="2800" b="1" dirty="0">
                <a:effectLst/>
                <a:latin typeface="Calibri" charset="0"/>
              </a:rPr>
              <a:t>3</a:t>
            </a:r>
            <a:endParaRPr lang="en-GB" sz="2800" dirty="0">
              <a:solidFill>
                <a:srgbClr val="FF3300"/>
              </a:solidFill>
              <a:effectLst/>
              <a:latin typeface="Arial Black" charset="0"/>
            </a:endParaRPr>
          </a:p>
        </p:txBody>
      </p:sp>
    </p:spTree>
    <p:extLst>
      <p:ext uri="{BB962C8B-B14F-4D97-AF65-F5344CB8AC3E}">
        <p14:creationId xmlns:p14="http://schemas.microsoft.com/office/powerpoint/2010/main" val="932166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24">
                                            <p:txEl>
                                              <p:pRg st="0" end="0"/>
                                            </p:txEl>
                                          </p:spTgt>
                                        </p:tgtEl>
                                        <p:attrNameLst>
                                          <p:attrName>style.visibility</p:attrName>
                                        </p:attrNameLst>
                                      </p:cBhvr>
                                      <p:to>
                                        <p:strVal val="visible"/>
                                      </p:to>
                                    </p:set>
                                    <p:animEffect transition="in" filter="wipe(left)">
                                      <p:cBhvr>
                                        <p:cTn id="11" dur="500"/>
                                        <p:tgtEl>
                                          <p:spTgt spid="24">
                                            <p:txEl>
                                              <p:pRg st="0" end="0"/>
                                            </p:tx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0CECE"/>
        </a:solidFill>
        <a:effectLst/>
      </p:bgPr>
    </p:bg>
    <p:spTree>
      <p:nvGrpSpPr>
        <p:cNvPr id="1" name=""/>
        <p:cNvGrpSpPr/>
        <p:nvPr/>
      </p:nvGrpSpPr>
      <p:grpSpPr>
        <a:xfrm>
          <a:off x="0" y="0"/>
          <a:ext cx="0" cy="0"/>
          <a:chOff x="0" y="0"/>
          <a:chExt cx="0" cy="0"/>
        </a:xfrm>
      </p:grpSpPr>
      <p:sp>
        <p:nvSpPr>
          <p:cNvPr id="13317" name="TextBox 4"/>
          <p:cNvSpPr txBox="1">
            <a:spLocks noChangeArrowheads="1"/>
          </p:cNvSpPr>
          <p:nvPr/>
        </p:nvSpPr>
        <p:spPr bwMode="auto">
          <a:xfrm rot="-5400000">
            <a:off x="9213057" y="2755036"/>
            <a:ext cx="39878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5400" dirty="0" smtClean="0">
                <a:solidFill>
                  <a:schemeClr val="bg1"/>
                </a:solidFill>
                <a:latin typeface="Arial" panose="020B0604020202020204" pitchFamily="34" charset="0"/>
                <a:cs typeface="Arial" panose="020B0604020202020204" pitchFamily="34" charset="0"/>
              </a:rPr>
              <a:t>Basic Life Support</a:t>
            </a:r>
            <a:endParaRPr lang="en-GB" altLang="en-US" sz="5400" dirty="0">
              <a:solidFill>
                <a:schemeClr val="bg1"/>
              </a:solidFill>
              <a:latin typeface="Arial" panose="020B0604020202020204" pitchFamily="34" charset="0"/>
              <a:cs typeface="Arial" panose="020B0604020202020204" pitchFamily="34" charset="0"/>
            </a:endParaRPr>
          </a:p>
        </p:txBody>
      </p:sp>
      <p:sp>
        <p:nvSpPr>
          <p:cNvPr id="13318" name="Title 1"/>
          <p:cNvSpPr txBox="1">
            <a:spLocks/>
          </p:cNvSpPr>
          <p:nvPr/>
        </p:nvSpPr>
        <p:spPr bwMode="auto">
          <a:xfrm>
            <a:off x="579438" y="388417"/>
            <a:ext cx="9261475"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n-GB" altLang="en-US" sz="3200" b="1">
                <a:solidFill>
                  <a:srgbClr val="00563B"/>
                </a:solidFill>
                <a:latin typeface="Arial" panose="020B0604020202020204" pitchFamily="34" charset="0"/>
                <a:cs typeface="Arial" panose="020B0604020202020204" pitchFamily="34" charset="0"/>
              </a:rPr>
              <a:t/>
            </a:r>
            <a:br>
              <a:rPr lang="en-GB" altLang="en-US" sz="3200" b="1">
                <a:solidFill>
                  <a:srgbClr val="00563B"/>
                </a:solidFill>
                <a:latin typeface="Arial" panose="020B0604020202020204" pitchFamily="34" charset="0"/>
                <a:cs typeface="Arial" panose="020B0604020202020204" pitchFamily="34" charset="0"/>
              </a:rPr>
            </a:br>
            <a:endParaRPr lang="en-GB" altLang="en-US" sz="3200" b="1">
              <a:solidFill>
                <a:srgbClr val="00563B"/>
              </a:solidFill>
              <a:latin typeface="Arial" panose="020B0604020202020204" pitchFamily="34" charset="0"/>
              <a:cs typeface="Arial" panose="020B0604020202020204" pitchFamily="34" charset="0"/>
            </a:endParaRPr>
          </a:p>
        </p:txBody>
      </p:sp>
      <p:pic>
        <p:nvPicPr>
          <p:cNvPr id="10" name="Picture 2" descr="http://www.clipartlord.com/wp-content/uploads/2012/11/ambulance2.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8833" y="2854324"/>
            <a:ext cx="3694112"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950826" y="422205"/>
            <a:ext cx="4875967" cy="646331"/>
          </a:xfrm>
          <a:prstGeom prst="rect">
            <a:avLst/>
          </a:prstGeom>
        </p:spPr>
        <p:txBody>
          <a:bodyPr wrap="square">
            <a:spAutoFit/>
          </a:bodyPr>
          <a:lstStyle/>
          <a:p>
            <a:pPr lvl="0" fontAlgn="auto">
              <a:spcAft>
                <a:spcPts val="0"/>
              </a:spcAft>
              <a:defRPr/>
            </a:pPr>
            <a:r>
              <a:rPr lang="en-US" sz="3600" dirty="0">
                <a:solidFill>
                  <a:srgbClr val="044F36"/>
                </a:solidFill>
                <a:latin typeface="Century Gothic" panose="020B0502020202020204" pitchFamily="34" charset="0"/>
                <a:cs typeface="Arial" panose="020B0604020202020204" pitchFamily="34" charset="0"/>
              </a:rPr>
              <a:t>Calling 999/112</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09520" y="1818437"/>
            <a:ext cx="2546849" cy="2546849"/>
          </a:xfrm>
          <a:prstGeom prst="wedgeRoundRectCallout">
            <a:avLst/>
          </a:prstGeom>
        </p:spPr>
      </p:pic>
      <p:sp>
        <p:nvSpPr>
          <p:cNvPr id="9" name="TextBox 8"/>
          <p:cNvSpPr txBox="1"/>
          <p:nvPr/>
        </p:nvSpPr>
        <p:spPr>
          <a:xfrm>
            <a:off x="6762882" y="4689465"/>
            <a:ext cx="2546849" cy="584775"/>
          </a:xfrm>
          <a:prstGeom prst="rect">
            <a:avLst/>
          </a:prstGeom>
          <a:noFill/>
        </p:spPr>
        <p:txBody>
          <a:bodyPr wrap="square" rtlCol="0">
            <a:spAutoFit/>
          </a:bodyPr>
          <a:lstStyle/>
          <a:p>
            <a:r>
              <a:rPr lang="en-GB" sz="3200" b="1" dirty="0" err="1" smtClean="0">
                <a:solidFill>
                  <a:srgbClr val="FF0000"/>
                </a:solidFill>
              </a:rPr>
              <a:t>GoodSAM</a:t>
            </a:r>
            <a:endParaRPr lang="en-GB" sz="3200" b="1" dirty="0">
              <a:solidFill>
                <a:srgbClr val="FF0000"/>
              </a:solidFill>
            </a:endParaRPr>
          </a:p>
        </p:txBody>
      </p:sp>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26859" y="1817686"/>
            <a:ext cx="2598040" cy="2598040"/>
          </a:xfrm>
          <a:prstGeom prst="wedgeRoundRectCallout">
            <a:avLst/>
          </a:prstGeom>
        </p:spPr>
      </p:pic>
      <p:sp>
        <p:nvSpPr>
          <p:cNvPr id="19" name="TextBox 18"/>
          <p:cNvSpPr txBox="1"/>
          <p:nvPr/>
        </p:nvSpPr>
        <p:spPr>
          <a:xfrm>
            <a:off x="1778050" y="4689464"/>
            <a:ext cx="2546849" cy="584775"/>
          </a:xfrm>
          <a:prstGeom prst="rect">
            <a:avLst/>
          </a:prstGeom>
          <a:noFill/>
        </p:spPr>
        <p:txBody>
          <a:bodyPr wrap="square" rtlCol="0">
            <a:spAutoFit/>
          </a:bodyPr>
          <a:lstStyle/>
          <a:p>
            <a:r>
              <a:rPr lang="en-GB" sz="3200" b="1" dirty="0" smtClean="0">
                <a:solidFill>
                  <a:srgbClr val="FF0000"/>
                </a:solidFill>
              </a:rPr>
              <a:t>what3words</a:t>
            </a:r>
            <a:endParaRPr lang="en-GB" sz="3200" b="1" dirty="0">
              <a:solidFill>
                <a:srgbClr val="FF0000"/>
              </a:solidFill>
            </a:endParaRPr>
          </a:p>
        </p:txBody>
      </p:sp>
    </p:spTree>
    <p:extLst>
      <p:ext uri="{BB962C8B-B14F-4D97-AF65-F5344CB8AC3E}">
        <p14:creationId xmlns:p14="http://schemas.microsoft.com/office/powerpoint/2010/main" val="52380392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3.54167E-6 -1.48148E-6 L -0.63906 0.01204 " pathEditMode="relative" rAng="0" ptsTypes="AA">
                                      <p:cBhvr>
                                        <p:cTn id="6" dur="2000" fill="hold"/>
                                        <p:tgtEl>
                                          <p:spTgt spid="10"/>
                                        </p:tgtEl>
                                        <p:attrNameLst>
                                          <p:attrName>ppt_x</p:attrName>
                                          <p:attrName>ppt_y</p:attrName>
                                        </p:attrNameLst>
                                      </p:cBhvr>
                                      <p:rCtr x="-31953" y="602"/>
                                    </p:animMotion>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circle(in)">
                                      <p:cBhvr>
                                        <p:cTn id="11" dur="2000"/>
                                        <p:tgtEl>
                                          <p:spTgt spid="18"/>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circle(in)">
                                      <p:cBhvr>
                                        <p:cTn id="14" dur="20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0CECE"/>
        </a:solidFill>
        <a:effectLst/>
      </p:bgPr>
    </p:bg>
    <p:spTree>
      <p:nvGrpSpPr>
        <p:cNvPr id="1" name=""/>
        <p:cNvGrpSpPr/>
        <p:nvPr/>
      </p:nvGrpSpPr>
      <p:grpSpPr>
        <a:xfrm>
          <a:off x="0" y="0"/>
          <a:ext cx="0" cy="0"/>
          <a:chOff x="0" y="0"/>
          <a:chExt cx="0" cy="0"/>
        </a:xfrm>
      </p:grpSpPr>
      <p:sp>
        <p:nvSpPr>
          <p:cNvPr id="13" name="TextBox 12"/>
          <p:cNvSpPr txBox="1"/>
          <p:nvPr/>
        </p:nvSpPr>
        <p:spPr>
          <a:xfrm>
            <a:off x="194768" y="236538"/>
            <a:ext cx="10135026" cy="6408000"/>
          </a:xfrm>
          <a:prstGeom prst="roundRect">
            <a:avLst/>
          </a:prstGeom>
          <a:solidFill>
            <a:schemeClr val="bg2"/>
          </a:solidFill>
        </p:spPr>
        <p:txBody>
          <a:bodyPr wrap="square" rtlCol="0">
            <a:spAutoFit/>
          </a:bodyPr>
          <a:lstStyle/>
          <a:p>
            <a:endParaRPr lang="en-GB" dirty="0">
              <a:solidFill>
                <a:prstClr val="black"/>
              </a:solidFill>
            </a:endParaRPr>
          </a:p>
        </p:txBody>
      </p:sp>
      <p:sp>
        <p:nvSpPr>
          <p:cNvPr id="13317" name="TextBox 4"/>
          <p:cNvSpPr txBox="1">
            <a:spLocks noChangeArrowheads="1"/>
          </p:cNvSpPr>
          <p:nvPr/>
        </p:nvSpPr>
        <p:spPr bwMode="auto">
          <a:xfrm rot="-5400000">
            <a:off x="9213057" y="2755036"/>
            <a:ext cx="39878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5400" dirty="0" smtClean="0">
                <a:solidFill>
                  <a:prstClr val="white"/>
                </a:solidFill>
                <a:latin typeface="Arial" panose="020B0604020202020204" pitchFamily="34" charset="0"/>
                <a:cs typeface="Arial" panose="020B0604020202020204" pitchFamily="34" charset="0"/>
              </a:rPr>
              <a:t>Basic Life Support</a:t>
            </a:r>
            <a:endParaRPr lang="en-GB" altLang="en-US" sz="5400" dirty="0">
              <a:solidFill>
                <a:prstClr val="white"/>
              </a:solidFill>
              <a:latin typeface="Arial" panose="020B0604020202020204" pitchFamily="34" charset="0"/>
              <a:cs typeface="Arial" panose="020B0604020202020204" pitchFamily="34" charset="0"/>
            </a:endParaRPr>
          </a:p>
        </p:txBody>
      </p:sp>
      <p:sp>
        <p:nvSpPr>
          <p:cNvPr id="13318" name="Title 1"/>
          <p:cNvSpPr txBox="1">
            <a:spLocks/>
          </p:cNvSpPr>
          <p:nvPr/>
        </p:nvSpPr>
        <p:spPr bwMode="auto">
          <a:xfrm>
            <a:off x="194768" y="382277"/>
            <a:ext cx="9261475"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n-GB" altLang="en-US" sz="3600" dirty="0" smtClean="0">
                <a:solidFill>
                  <a:srgbClr val="00563B"/>
                </a:solidFill>
                <a:latin typeface="Century Gothic" panose="020B0502020202020204" pitchFamily="34" charset="0"/>
                <a:cs typeface="Arial" panose="020B0604020202020204" pitchFamily="34" charset="0"/>
              </a:rPr>
              <a:t>				Primary </a:t>
            </a:r>
            <a:r>
              <a:rPr lang="en-GB" altLang="en-US" sz="3600" dirty="0">
                <a:solidFill>
                  <a:srgbClr val="00563B"/>
                </a:solidFill>
                <a:latin typeface="Century Gothic" panose="020B0502020202020204" pitchFamily="34" charset="0"/>
                <a:cs typeface="Arial" panose="020B0604020202020204" pitchFamily="34" charset="0"/>
              </a:rPr>
              <a:t>Survey</a:t>
            </a:r>
          </a:p>
        </p:txBody>
      </p:sp>
      <p:sp>
        <p:nvSpPr>
          <p:cNvPr id="9" name="Content Placeholder 1">
            <a:extLst>
              <a:ext uri="{FF2B5EF4-FFF2-40B4-BE49-F238E27FC236}">
                <a16:creationId xmlns:a16="http://schemas.microsoft.com/office/drawing/2014/main" xmlns="" id="{250A7199-F41F-8344-9F77-3B69BD2062A4}"/>
              </a:ext>
            </a:extLst>
          </p:cNvPr>
          <p:cNvSpPr txBox="1">
            <a:spLocks/>
          </p:cNvSpPr>
          <p:nvPr/>
        </p:nvSpPr>
        <p:spPr>
          <a:xfrm>
            <a:off x="995362" y="1608263"/>
            <a:ext cx="8845551" cy="376621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200000"/>
              </a:lnSpc>
              <a:spcAft>
                <a:spcPts val="0"/>
              </a:spcAft>
              <a:buClr>
                <a:srgbClr val="6FA36F"/>
              </a:buClr>
              <a:buFont typeface="Arial" panose="020B0604020202020204" pitchFamily="34" charset="0"/>
              <a:buNone/>
              <a:defRPr/>
            </a:pPr>
            <a:endParaRPr lang="en-GB" dirty="0">
              <a:solidFill>
                <a:srgbClr val="343433"/>
              </a:solidFill>
            </a:endParaRPr>
          </a:p>
        </p:txBody>
      </p:sp>
      <p:pic>
        <p:nvPicPr>
          <p:cNvPr id="12" name="Picture 11"/>
          <p:cNvPicPr>
            <a:picLocks noChangeAspect="1"/>
          </p:cNvPicPr>
          <p:nvPr/>
        </p:nvPicPr>
        <p:blipFill>
          <a:blip r:embed="rId3">
            <a:duotone>
              <a:srgbClr val="6FA36F">
                <a:shade val="45000"/>
                <a:satMod val="135000"/>
              </a:srgbClr>
              <a:prstClr val="white"/>
            </a:duotone>
            <a:extLst>
              <a:ext uri="{28A0092B-C50C-407E-A947-70E740481C1C}">
                <a14:useLocalDpi xmlns:a14="http://schemas.microsoft.com/office/drawing/2010/main" val="0"/>
              </a:ext>
            </a:extLst>
          </a:blip>
          <a:stretch>
            <a:fillRect/>
          </a:stretch>
        </p:blipFill>
        <p:spPr>
          <a:xfrm>
            <a:off x="6234266" y="1694247"/>
            <a:ext cx="3164824" cy="3692295"/>
          </a:xfrm>
          <a:prstGeom prst="rect">
            <a:avLst/>
          </a:prstGeom>
          <a:solidFill>
            <a:srgbClr val="044F36">
              <a:lumMod val="90000"/>
              <a:lumOff val="10000"/>
            </a:srgbClr>
          </a:solidFill>
        </p:spPr>
      </p:pic>
      <p:sp>
        <p:nvSpPr>
          <p:cNvPr id="15" name="TextBox 14"/>
          <p:cNvSpPr txBox="1"/>
          <p:nvPr/>
        </p:nvSpPr>
        <p:spPr>
          <a:xfrm>
            <a:off x="1177840" y="1206937"/>
            <a:ext cx="1503363" cy="4992200"/>
          </a:xfrm>
          <a:prstGeom prst="rect">
            <a:avLst/>
          </a:prstGeom>
          <a:noFill/>
        </p:spPr>
        <p:txBody>
          <a:bodyPr>
            <a:spAutoFit/>
          </a:bodyPr>
          <a:lstStyle/>
          <a:p>
            <a:pPr eaLnBrk="1" fontAlgn="auto" hangingPunct="1">
              <a:lnSpc>
                <a:spcPct val="150000"/>
              </a:lnSpc>
              <a:spcBef>
                <a:spcPts val="0"/>
              </a:spcBef>
              <a:spcAft>
                <a:spcPts val="0"/>
              </a:spcAft>
              <a:defRPr/>
            </a:pPr>
            <a:r>
              <a:rPr lang="en-GB" sz="3600" b="1" dirty="0">
                <a:solidFill>
                  <a:srgbClr val="6FA36F"/>
                </a:solidFill>
                <a:latin typeface="Arial Black" panose="020B0A04020102020204" pitchFamily="34" charset="0"/>
              </a:rPr>
              <a:t>D</a:t>
            </a:r>
          </a:p>
          <a:p>
            <a:pPr eaLnBrk="1" fontAlgn="auto" hangingPunct="1">
              <a:lnSpc>
                <a:spcPct val="150000"/>
              </a:lnSpc>
              <a:spcBef>
                <a:spcPts val="0"/>
              </a:spcBef>
              <a:spcAft>
                <a:spcPts val="0"/>
              </a:spcAft>
              <a:defRPr/>
            </a:pPr>
            <a:r>
              <a:rPr lang="en-GB" sz="3600" b="1" dirty="0" smtClean="0">
                <a:solidFill>
                  <a:srgbClr val="6FA36F"/>
                </a:solidFill>
                <a:latin typeface="Arial Black" panose="020B0A04020102020204" pitchFamily="34" charset="0"/>
              </a:rPr>
              <a:t>R</a:t>
            </a:r>
            <a:endParaRPr lang="en-GB" sz="3600" b="1" dirty="0">
              <a:solidFill>
                <a:srgbClr val="6FA36F"/>
              </a:solidFill>
              <a:latin typeface="Arial Black" panose="020B0A04020102020204" pitchFamily="34" charset="0"/>
            </a:endParaRPr>
          </a:p>
          <a:p>
            <a:pPr eaLnBrk="1" fontAlgn="auto" hangingPunct="1">
              <a:lnSpc>
                <a:spcPct val="150000"/>
              </a:lnSpc>
              <a:spcBef>
                <a:spcPts val="0"/>
              </a:spcBef>
              <a:spcAft>
                <a:spcPts val="0"/>
              </a:spcAft>
              <a:defRPr/>
            </a:pPr>
            <a:r>
              <a:rPr lang="en-GB" sz="3600" b="1" dirty="0">
                <a:solidFill>
                  <a:srgbClr val="6FA36F"/>
                </a:solidFill>
                <a:latin typeface="Arial Black" panose="020B0A04020102020204" pitchFamily="34" charset="0"/>
              </a:rPr>
              <a:t>A</a:t>
            </a:r>
          </a:p>
          <a:p>
            <a:pPr eaLnBrk="1" fontAlgn="auto" hangingPunct="1">
              <a:lnSpc>
                <a:spcPct val="150000"/>
              </a:lnSpc>
              <a:spcBef>
                <a:spcPts val="0"/>
              </a:spcBef>
              <a:spcAft>
                <a:spcPts val="0"/>
              </a:spcAft>
              <a:defRPr/>
            </a:pPr>
            <a:r>
              <a:rPr lang="en-GB" sz="3600" b="1" dirty="0">
                <a:solidFill>
                  <a:srgbClr val="6FA36F"/>
                </a:solidFill>
                <a:latin typeface="Arial Black" panose="020B0A04020102020204" pitchFamily="34" charset="0"/>
              </a:rPr>
              <a:t>B</a:t>
            </a:r>
          </a:p>
          <a:p>
            <a:pPr eaLnBrk="1" fontAlgn="auto" hangingPunct="1">
              <a:lnSpc>
                <a:spcPct val="150000"/>
              </a:lnSpc>
              <a:spcBef>
                <a:spcPts val="0"/>
              </a:spcBef>
              <a:spcAft>
                <a:spcPts val="0"/>
              </a:spcAft>
              <a:defRPr/>
            </a:pPr>
            <a:r>
              <a:rPr lang="en-GB" sz="3600" b="1" dirty="0">
                <a:solidFill>
                  <a:srgbClr val="6FA36F"/>
                </a:solidFill>
                <a:latin typeface="Arial Black" panose="020B0A04020102020204" pitchFamily="34" charset="0"/>
              </a:rPr>
              <a:t>C</a:t>
            </a:r>
          </a:p>
          <a:p>
            <a:pPr eaLnBrk="1" fontAlgn="auto" hangingPunct="1">
              <a:lnSpc>
                <a:spcPct val="150000"/>
              </a:lnSpc>
              <a:spcBef>
                <a:spcPts val="0"/>
              </a:spcBef>
              <a:spcAft>
                <a:spcPts val="0"/>
              </a:spcAft>
              <a:defRPr/>
            </a:pPr>
            <a:r>
              <a:rPr lang="en-GB" sz="3600" b="1" dirty="0">
                <a:solidFill>
                  <a:srgbClr val="6FA36F"/>
                </a:solidFill>
                <a:latin typeface="Arial Black" panose="020B0A04020102020204" pitchFamily="34" charset="0"/>
              </a:rPr>
              <a:t>D</a:t>
            </a:r>
          </a:p>
        </p:txBody>
      </p:sp>
      <p:sp>
        <p:nvSpPr>
          <p:cNvPr id="11" name="Content Placeholder 2"/>
          <p:cNvSpPr txBox="1">
            <a:spLocks/>
          </p:cNvSpPr>
          <p:nvPr/>
        </p:nvSpPr>
        <p:spPr>
          <a:xfrm>
            <a:off x="2149361" y="1337867"/>
            <a:ext cx="4443328" cy="376621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800"/>
              </a:spcBef>
              <a:spcAft>
                <a:spcPts val="600"/>
              </a:spcAft>
              <a:buClrTx/>
              <a:buSzTx/>
              <a:buFont typeface="Arial" panose="020B0604020202020204" pitchFamily="34" charset="0"/>
              <a:buNone/>
              <a:tabLst/>
              <a:defRPr/>
            </a:pPr>
            <a:r>
              <a:rPr kumimoji="0" lang="en-GB" sz="2800" b="0" i="0" u="none" strike="noStrike" kern="1200" cap="none" spc="0" normalizeH="0" baseline="0" noProof="0" dirty="0" smtClean="0">
                <a:ln>
                  <a:noFill/>
                </a:ln>
                <a:solidFill>
                  <a:srgbClr val="343433"/>
                </a:solidFill>
                <a:effectLst/>
                <a:uLnTx/>
                <a:uFillTx/>
                <a:latin typeface="Arial" panose="020B0604020202020204" pitchFamily="34" charset="0"/>
                <a:ea typeface="+mn-ea"/>
                <a:cs typeface="Arial" panose="020B0604020202020204" pitchFamily="34" charset="0"/>
              </a:rPr>
              <a:t>Danger</a:t>
            </a:r>
          </a:p>
          <a:p>
            <a:pPr marL="0" marR="0" lvl="0" indent="0" algn="l" defTabSz="914400" rtl="0" eaLnBrk="1" fontAlgn="auto" latinLnBrk="0" hangingPunct="1">
              <a:lnSpc>
                <a:spcPct val="150000"/>
              </a:lnSpc>
              <a:spcBef>
                <a:spcPts val="800"/>
              </a:spcBef>
              <a:spcAft>
                <a:spcPts val="600"/>
              </a:spcAft>
              <a:buClrTx/>
              <a:buSzTx/>
              <a:buFont typeface="Arial" panose="020B0604020202020204" pitchFamily="34" charset="0"/>
              <a:buNone/>
              <a:tabLst/>
              <a:defRPr/>
            </a:pPr>
            <a:r>
              <a:rPr kumimoji="0" lang="en-GB" sz="2800" b="0" i="0" u="none" strike="noStrike" kern="1200" cap="none" spc="0" normalizeH="0" baseline="0" noProof="0" dirty="0" smtClean="0">
                <a:ln>
                  <a:noFill/>
                </a:ln>
                <a:solidFill>
                  <a:srgbClr val="343433"/>
                </a:solidFill>
                <a:effectLst/>
                <a:uLnTx/>
                <a:uFillTx/>
                <a:latin typeface="Arial" panose="020B0604020202020204" pitchFamily="34" charset="0"/>
                <a:ea typeface="+mn-ea"/>
                <a:cs typeface="Arial" panose="020B0604020202020204" pitchFamily="34" charset="0"/>
              </a:rPr>
              <a:t>Response</a:t>
            </a:r>
          </a:p>
          <a:p>
            <a:pPr marL="0" marR="0" lvl="0" indent="0" algn="l" defTabSz="914400" rtl="0" eaLnBrk="1" fontAlgn="auto" latinLnBrk="0" hangingPunct="1">
              <a:lnSpc>
                <a:spcPct val="150000"/>
              </a:lnSpc>
              <a:spcBef>
                <a:spcPts val="800"/>
              </a:spcBef>
              <a:spcAft>
                <a:spcPts val="600"/>
              </a:spcAft>
              <a:buClrTx/>
              <a:buSzTx/>
              <a:buFont typeface="Arial" panose="020B0604020202020204" pitchFamily="34" charset="0"/>
              <a:buNone/>
              <a:tabLst/>
              <a:defRPr/>
            </a:pPr>
            <a:r>
              <a:rPr kumimoji="0" lang="en-GB" sz="2800" b="0" i="0" u="none" strike="noStrike" kern="1200" cap="none" spc="0" normalizeH="0" baseline="0" noProof="0" dirty="0" smtClean="0">
                <a:ln>
                  <a:noFill/>
                </a:ln>
                <a:solidFill>
                  <a:srgbClr val="343433"/>
                </a:solidFill>
                <a:effectLst/>
                <a:uLnTx/>
                <a:uFillTx/>
                <a:latin typeface="Arial" panose="020B0604020202020204" pitchFamily="34" charset="0"/>
                <a:ea typeface="+mn-ea"/>
                <a:cs typeface="Arial" panose="020B0604020202020204" pitchFamily="34" charset="0"/>
              </a:rPr>
              <a:t>Airway</a:t>
            </a:r>
          </a:p>
          <a:p>
            <a:pPr marL="0" marR="0" lvl="0" indent="0" algn="l" defTabSz="914400" rtl="0" eaLnBrk="1" fontAlgn="auto" latinLnBrk="0" hangingPunct="1">
              <a:lnSpc>
                <a:spcPct val="150000"/>
              </a:lnSpc>
              <a:spcBef>
                <a:spcPts val="800"/>
              </a:spcBef>
              <a:spcAft>
                <a:spcPts val="600"/>
              </a:spcAft>
              <a:buClrTx/>
              <a:buSzTx/>
              <a:buFont typeface="Arial" panose="020B0604020202020204" pitchFamily="34" charset="0"/>
              <a:buNone/>
              <a:tabLst/>
              <a:defRPr/>
            </a:pPr>
            <a:r>
              <a:rPr kumimoji="0" lang="en-GB" sz="2800" b="0" i="0" u="none" strike="noStrike" kern="1200" cap="none" spc="0" normalizeH="0" baseline="0" noProof="0" dirty="0" smtClean="0">
                <a:ln>
                  <a:noFill/>
                </a:ln>
                <a:solidFill>
                  <a:srgbClr val="343433"/>
                </a:solidFill>
                <a:effectLst/>
                <a:uLnTx/>
                <a:uFillTx/>
                <a:latin typeface="Arial" panose="020B0604020202020204" pitchFamily="34" charset="0"/>
                <a:ea typeface="+mn-ea"/>
                <a:cs typeface="Arial" panose="020B0604020202020204" pitchFamily="34" charset="0"/>
              </a:rPr>
              <a:t>Breathing</a:t>
            </a:r>
          </a:p>
          <a:p>
            <a:pPr marL="0" marR="0" lvl="0" indent="0" algn="l" defTabSz="914400" rtl="0" eaLnBrk="1" fontAlgn="auto" latinLnBrk="0" hangingPunct="1">
              <a:lnSpc>
                <a:spcPct val="150000"/>
              </a:lnSpc>
              <a:spcBef>
                <a:spcPts val="800"/>
              </a:spcBef>
              <a:spcAft>
                <a:spcPts val="600"/>
              </a:spcAft>
              <a:buClrTx/>
              <a:buSzTx/>
              <a:buFont typeface="Arial" panose="020B0604020202020204" pitchFamily="34" charset="0"/>
              <a:buNone/>
              <a:tabLst/>
              <a:defRPr/>
            </a:pPr>
            <a:r>
              <a:rPr kumimoji="0" lang="en-GB" sz="2800" b="1" i="0" u="none" strike="noStrike" kern="1200" cap="none" spc="0" normalizeH="0" baseline="0" noProof="0" dirty="0" smtClean="0">
                <a:ln>
                  <a:noFill/>
                </a:ln>
                <a:solidFill>
                  <a:srgbClr val="343433"/>
                </a:solidFill>
                <a:effectLst/>
                <a:uLnTx/>
                <a:uFillTx/>
                <a:latin typeface="Arial" panose="020B0604020202020204" pitchFamily="34" charset="0"/>
                <a:ea typeface="+mn-ea"/>
                <a:cs typeface="Arial" panose="020B0604020202020204" pitchFamily="34" charset="0"/>
              </a:rPr>
              <a:t>CPR</a:t>
            </a:r>
          </a:p>
          <a:p>
            <a:pPr marL="0" marR="0" lvl="0" indent="0" algn="l" defTabSz="914400" rtl="0" eaLnBrk="1" fontAlgn="auto" latinLnBrk="0" hangingPunct="1">
              <a:lnSpc>
                <a:spcPct val="150000"/>
              </a:lnSpc>
              <a:spcBef>
                <a:spcPts val="800"/>
              </a:spcBef>
              <a:spcAft>
                <a:spcPts val="600"/>
              </a:spcAft>
              <a:buClrTx/>
              <a:buSzTx/>
              <a:buFont typeface="Arial" panose="020B0604020202020204" pitchFamily="34" charset="0"/>
              <a:buNone/>
              <a:tabLst/>
              <a:defRPr/>
            </a:pPr>
            <a:r>
              <a:rPr kumimoji="0" lang="en-GB" sz="2800" b="1" i="0" u="none" strike="noStrike" kern="1200" cap="none" spc="0" normalizeH="0" baseline="0" noProof="0" dirty="0" smtClean="0">
                <a:ln>
                  <a:noFill/>
                </a:ln>
                <a:solidFill>
                  <a:srgbClr val="343433"/>
                </a:solidFill>
                <a:effectLst/>
                <a:uLnTx/>
                <a:uFillTx/>
                <a:latin typeface="Arial" panose="020B0604020202020204" pitchFamily="34" charset="0"/>
                <a:ea typeface="+mn-ea"/>
                <a:cs typeface="Arial" panose="020B0604020202020204" pitchFamily="34" charset="0"/>
              </a:rPr>
              <a:t>Defibrillation</a:t>
            </a:r>
          </a:p>
          <a:p>
            <a:pPr marL="0" marR="0" lvl="0" indent="0" algn="l" defTabSz="914400" rtl="0" eaLnBrk="1" fontAlgn="auto" latinLnBrk="0" hangingPunct="1">
              <a:lnSpc>
                <a:spcPct val="150000"/>
              </a:lnSpc>
              <a:spcBef>
                <a:spcPts val="800"/>
              </a:spcBef>
              <a:spcAft>
                <a:spcPts val="60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srgbClr val="343433"/>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8568377"/>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xEl>
                                              <p:pRg st="4" end="4"/>
                                            </p:txEl>
                                          </p:spTgt>
                                        </p:tgtEl>
                                        <p:attrNameLst>
                                          <p:attrName>style.visibility</p:attrName>
                                        </p:attrNameLst>
                                      </p:cBhvr>
                                      <p:to>
                                        <p:strVal val="visible"/>
                                      </p:to>
                                    </p:set>
                                    <p:animEffect transition="in" filter="wipe(left)">
                                      <p:cBhvr>
                                        <p:cTn id="7" dur="500"/>
                                        <p:tgtEl>
                                          <p:spTgt spid="11">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xEl>
                                              <p:pRg st="5" end="5"/>
                                            </p:txEl>
                                          </p:spTgt>
                                        </p:tgtEl>
                                        <p:attrNameLst>
                                          <p:attrName>style.visibility</p:attrName>
                                        </p:attrNameLst>
                                      </p:cBhvr>
                                      <p:to>
                                        <p:strVal val="visible"/>
                                      </p:to>
                                    </p:set>
                                    <p:animEffect transition="in" filter="wipe(left)">
                                      <p:cBhvr>
                                        <p:cTn id="12"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0CECE"/>
        </a:solidFill>
        <a:effectLst/>
      </p:bgPr>
    </p:bg>
    <p:spTree>
      <p:nvGrpSpPr>
        <p:cNvPr id="1" name=""/>
        <p:cNvGrpSpPr/>
        <p:nvPr/>
      </p:nvGrpSpPr>
      <p:grpSpPr>
        <a:xfrm>
          <a:off x="0" y="0"/>
          <a:ext cx="0" cy="0"/>
          <a:chOff x="0" y="0"/>
          <a:chExt cx="0" cy="0"/>
        </a:xfrm>
      </p:grpSpPr>
      <p:sp>
        <p:nvSpPr>
          <p:cNvPr id="13" name="TextBox 12"/>
          <p:cNvSpPr txBox="1"/>
          <p:nvPr/>
        </p:nvSpPr>
        <p:spPr>
          <a:xfrm>
            <a:off x="194768" y="236538"/>
            <a:ext cx="10135026" cy="6408000"/>
          </a:xfrm>
          <a:prstGeom prst="roundRect">
            <a:avLst/>
          </a:prstGeom>
          <a:solidFill>
            <a:schemeClr val="bg2"/>
          </a:solidFill>
        </p:spPr>
        <p:txBody>
          <a:bodyPr wrap="square" rtlCol="0">
            <a:spAutoFit/>
          </a:bodyPr>
          <a:lstStyle/>
          <a:p>
            <a:endParaRPr lang="en-GB" dirty="0">
              <a:solidFill>
                <a:prstClr val="black"/>
              </a:solidFill>
            </a:endParaRPr>
          </a:p>
        </p:txBody>
      </p:sp>
      <p:sp>
        <p:nvSpPr>
          <p:cNvPr id="13317" name="TextBox 4"/>
          <p:cNvSpPr txBox="1">
            <a:spLocks noChangeArrowheads="1"/>
          </p:cNvSpPr>
          <p:nvPr/>
        </p:nvSpPr>
        <p:spPr bwMode="auto">
          <a:xfrm rot="-5400000">
            <a:off x="9213057" y="2755036"/>
            <a:ext cx="39878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5400" dirty="0" smtClean="0">
                <a:solidFill>
                  <a:schemeClr val="bg1"/>
                </a:solidFill>
                <a:latin typeface="Arial" panose="020B0604020202020204" pitchFamily="34" charset="0"/>
                <a:cs typeface="Arial" panose="020B0604020202020204" pitchFamily="34" charset="0"/>
              </a:rPr>
              <a:t>Basic Life Support</a:t>
            </a:r>
            <a:endParaRPr lang="en-GB" altLang="en-US" sz="5400" dirty="0">
              <a:solidFill>
                <a:schemeClr val="bg1"/>
              </a:solidFill>
              <a:latin typeface="Arial" panose="020B0604020202020204" pitchFamily="34" charset="0"/>
              <a:cs typeface="Arial" panose="020B0604020202020204" pitchFamily="34" charset="0"/>
            </a:endParaRPr>
          </a:p>
        </p:txBody>
      </p:sp>
      <p:sp>
        <p:nvSpPr>
          <p:cNvPr id="13318" name="Title 1"/>
          <p:cNvSpPr txBox="1">
            <a:spLocks/>
          </p:cNvSpPr>
          <p:nvPr/>
        </p:nvSpPr>
        <p:spPr bwMode="auto">
          <a:xfrm>
            <a:off x="579438" y="388417"/>
            <a:ext cx="9261475"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n-GB" altLang="en-US" sz="3200" b="1">
                <a:solidFill>
                  <a:srgbClr val="00563B"/>
                </a:solidFill>
                <a:latin typeface="Arial" panose="020B0604020202020204" pitchFamily="34" charset="0"/>
                <a:cs typeface="Arial" panose="020B0604020202020204" pitchFamily="34" charset="0"/>
              </a:rPr>
              <a:t/>
            </a:r>
            <a:br>
              <a:rPr lang="en-GB" altLang="en-US" sz="3200" b="1">
                <a:solidFill>
                  <a:srgbClr val="00563B"/>
                </a:solidFill>
                <a:latin typeface="Arial" panose="020B0604020202020204" pitchFamily="34" charset="0"/>
                <a:cs typeface="Arial" panose="020B0604020202020204" pitchFamily="34" charset="0"/>
              </a:rPr>
            </a:br>
            <a:endParaRPr lang="en-GB" altLang="en-US" sz="3200" b="1">
              <a:solidFill>
                <a:srgbClr val="00563B"/>
              </a:solidFill>
              <a:latin typeface="Arial" panose="020B0604020202020204" pitchFamily="34" charset="0"/>
              <a:cs typeface="Arial" panose="020B0604020202020204" pitchFamily="34" charset="0"/>
            </a:endParaRPr>
          </a:p>
        </p:txBody>
      </p:sp>
      <p:sp>
        <p:nvSpPr>
          <p:cNvPr id="12" name="Title 1"/>
          <p:cNvSpPr txBox="1">
            <a:spLocks/>
          </p:cNvSpPr>
          <p:nvPr/>
        </p:nvSpPr>
        <p:spPr bwMode="auto">
          <a:xfrm>
            <a:off x="194768" y="442718"/>
            <a:ext cx="9261475"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n-GB" altLang="en-US" sz="3600" dirty="0">
                <a:solidFill>
                  <a:srgbClr val="00563B"/>
                </a:solidFill>
                <a:latin typeface="Century Gothic" panose="020B0502020202020204" pitchFamily="34" charset="0"/>
                <a:cs typeface="Arial" panose="020B0604020202020204" pitchFamily="34" charset="0"/>
              </a:rPr>
              <a:t>	</a:t>
            </a:r>
            <a:r>
              <a:rPr lang="en-GB" altLang="en-US" sz="3600" dirty="0" smtClean="0">
                <a:solidFill>
                  <a:srgbClr val="00563B"/>
                </a:solidFill>
                <a:latin typeface="Century Gothic" panose="020B0502020202020204" pitchFamily="34" charset="0"/>
                <a:cs typeface="Arial" panose="020B0604020202020204" pitchFamily="34" charset="0"/>
              </a:rPr>
              <a:t>				CPR</a:t>
            </a:r>
            <a:endParaRPr lang="en-GB" altLang="en-US" sz="3600" dirty="0">
              <a:solidFill>
                <a:srgbClr val="00563B"/>
              </a:solidFill>
              <a:latin typeface="Century Gothic" panose="020B0502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5343366" y="3369510"/>
            <a:ext cx="2008917" cy="1506688"/>
          </a:xfrm>
          <a:prstGeom prst="rect">
            <a:avLst/>
          </a:prstGeom>
          <a:scene3d>
            <a:camera prst="isometricOffAxis1Right"/>
            <a:lightRig rig="threePt" dir="t"/>
          </a:scene3d>
        </p:spPr>
      </p:pic>
      <p:pic>
        <p:nvPicPr>
          <p:cNvPr id="2050" name="Picture 2" descr="What is #CPR ? | Emoji images, Sculpture lessons, Animation"/>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067650" y="2098792"/>
            <a:ext cx="4762500" cy="40481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049" name="Diagram 2048"/>
          <p:cNvGraphicFramePr/>
          <p:nvPr>
            <p:extLst>
              <p:ext uri="{D42A27DB-BD31-4B8C-83A1-F6EECF244321}">
                <p14:modId xmlns:p14="http://schemas.microsoft.com/office/powerpoint/2010/main" val="122833297"/>
              </p:ext>
            </p:extLst>
          </p:nvPr>
        </p:nvGraphicFramePr>
        <p:xfrm>
          <a:off x="781492" y="1340601"/>
          <a:ext cx="4491990" cy="492874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0" name="Picture 39"/>
          <p:cNvPicPr>
            <a:picLocks noChangeAspect="1"/>
          </p:cNvPicPr>
          <p:nvPr/>
        </p:nvPicPr>
        <p:blipFill rotWithShape="1">
          <a:blip r:embed="rId10">
            <a:extLst>
              <a:ext uri="{28A0092B-C50C-407E-A947-70E740481C1C}">
                <a14:useLocalDpi xmlns:a14="http://schemas.microsoft.com/office/drawing/2010/main" val="0"/>
              </a:ext>
            </a:extLst>
          </a:blip>
          <a:srcRect l="1299" t="1470" r="1930" b="1198"/>
          <a:stretch/>
        </p:blipFill>
        <p:spPr>
          <a:xfrm>
            <a:off x="5273482" y="1590675"/>
            <a:ext cx="4419158" cy="4515488"/>
          </a:xfrm>
          <a:prstGeom prst="roundRect">
            <a:avLst/>
          </a:prstGeom>
          <a:ln>
            <a:noFill/>
          </a:ln>
        </p:spPr>
      </p:pic>
    </p:spTree>
    <p:extLst>
      <p:ext uri="{BB962C8B-B14F-4D97-AF65-F5344CB8AC3E}">
        <p14:creationId xmlns:p14="http://schemas.microsoft.com/office/powerpoint/2010/main" val="22241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49">
                                            <p:graphicEl>
                                              <a:dgm id="{E7DF053E-792A-49C1-B04E-0FD338422434}"/>
                                            </p:graphicEl>
                                          </p:spTgt>
                                        </p:tgtEl>
                                        <p:attrNameLst>
                                          <p:attrName>style.visibility</p:attrName>
                                        </p:attrNameLst>
                                      </p:cBhvr>
                                      <p:to>
                                        <p:strVal val="visible"/>
                                      </p:to>
                                    </p:set>
                                    <p:animEffect transition="in" filter="wipe(up)">
                                      <p:cBhvr>
                                        <p:cTn id="7" dur="500"/>
                                        <p:tgtEl>
                                          <p:spTgt spid="2049">
                                            <p:graphicEl>
                                              <a:dgm id="{E7DF053E-792A-49C1-B04E-0FD33842243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049">
                                            <p:graphicEl>
                                              <a:dgm id="{8E7660FC-74AE-45B3-B395-717BDF910AEA}"/>
                                            </p:graphicEl>
                                          </p:spTgt>
                                        </p:tgtEl>
                                        <p:attrNameLst>
                                          <p:attrName>style.visibility</p:attrName>
                                        </p:attrNameLst>
                                      </p:cBhvr>
                                      <p:to>
                                        <p:strVal val="visible"/>
                                      </p:to>
                                    </p:set>
                                    <p:animEffect transition="in" filter="wipe(up)">
                                      <p:cBhvr>
                                        <p:cTn id="12" dur="500"/>
                                        <p:tgtEl>
                                          <p:spTgt spid="2049">
                                            <p:graphicEl>
                                              <a:dgm id="{8E7660FC-74AE-45B3-B395-717BDF910AEA}"/>
                                            </p:graphicEl>
                                          </p:spTgt>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2049">
                                            <p:graphicEl>
                                              <a:dgm id="{AF7CE3CC-45CE-4CFE-BAA6-DEBDCA3E9965}"/>
                                            </p:graphicEl>
                                          </p:spTgt>
                                        </p:tgtEl>
                                        <p:attrNameLst>
                                          <p:attrName>style.visibility</p:attrName>
                                        </p:attrNameLst>
                                      </p:cBhvr>
                                      <p:to>
                                        <p:strVal val="visible"/>
                                      </p:to>
                                    </p:set>
                                    <p:animEffect transition="in" filter="wipe(up)">
                                      <p:cBhvr>
                                        <p:cTn id="16" dur="500"/>
                                        <p:tgtEl>
                                          <p:spTgt spid="2049">
                                            <p:graphicEl>
                                              <a:dgm id="{AF7CE3CC-45CE-4CFE-BAA6-DEBDCA3E9965}"/>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049">
                                            <p:graphicEl>
                                              <a:dgm id="{50F174DE-D5AF-4D6B-A60D-624AD6C1D475}"/>
                                            </p:graphicEl>
                                          </p:spTgt>
                                        </p:tgtEl>
                                        <p:attrNameLst>
                                          <p:attrName>style.visibility</p:attrName>
                                        </p:attrNameLst>
                                      </p:cBhvr>
                                      <p:to>
                                        <p:strVal val="visible"/>
                                      </p:to>
                                    </p:set>
                                    <p:animEffect transition="in" filter="wipe(up)">
                                      <p:cBhvr>
                                        <p:cTn id="21" dur="500"/>
                                        <p:tgtEl>
                                          <p:spTgt spid="2049">
                                            <p:graphicEl>
                                              <a:dgm id="{50F174DE-D5AF-4D6B-A60D-624AD6C1D475}"/>
                                            </p:graphicEl>
                                          </p:spTgt>
                                        </p:tgtEl>
                                      </p:cBhvr>
                                    </p:animEffect>
                                  </p:childTnLst>
                                </p:cTn>
                              </p:par>
                            </p:childTnLst>
                          </p:cTn>
                        </p:par>
                        <p:par>
                          <p:cTn id="22" fill="hold">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2049">
                                            <p:graphicEl>
                                              <a:dgm id="{33A07B7F-DDF0-44E4-BB3A-E0D1AD005436}"/>
                                            </p:graphicEl>
                                          </p:spTgt>
                                        </p:tgtEl>
                                        <p:attrNameLst>
                                          <p:attrName>style.visibility</p:attrName>
                                        </p:attrNameLst>
                                      </p:cBhvr>
                                      <p:to>
                                        <p:strVal val="visible"/>
                                      </p:to>
                                    </p:set>
                                    <p:animEffect transition="in" filter="wipe(up)">
                                      <p:cBhvr>
                                        <p:cTn id="25" dur="500"/>
                                        <p:tgtEl>
                                          <p:spTgt spid="2049">
                                            <p:graphicEl>
                                              <a:dgm id="{33A07B7F-DDF0-44E4-BB3A-E0D1AD005436}"/>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2049">
                                            <p:graphicEl>
                                              <a:dgm id="{AF9CFC84-C287-44A9-99E2-91D533C196E5}"/>
                                            </p:graphicEl>
                                          </p:spTgt>
                                        </p:tgtEl>
                                        <p:attrNameLst>
                                          <p:attrName>style.visibility</p:attrName>
                                        </p:attrNameLst>
                                      </p:cBhvr>
                                      <p:to>
                                        <p:strVal val="visible"/>
                                      </p:to>
                                    </p:set>
                                    <p:animEffect transition="in" filter="wipe(up)">
                                      <p:cBhvr>
                                        <p:cTn id="30" dur="500"/>
                                        <p:tgtEl>
                                          <p:spTgt spid="2049">
                                            <p:graphicEl>
                                              <a:dgm id="{AF9CFC84-C287-44A9-99E2-91D533C196E5}"/>
                                            </p:graphicEl>
                                          </p:spTgt>
                                        </p:tgtEl>
                                      </p:cBhvr>
                                    </p:animEffect>
                                  </p:childTnLst>
                                </p:cTn>
                              </p:par>
                            </p:childTnLst>
                          </p:cTn>
                        </p:par>
                        <p:par>
                          <p:cTn id="31" fill="hold">
                            <p:stCondLst>
                              <p:cond delay="500"/>
                            </p:stCondLst>
                            <p:childTnLst>
                              <p:par>
                                <p:cTn id="32" presetID="22" presetClass="entr" presetSubtype="1" fill="hold" grpId="0" nodeType="afterEffect">
                                  <p:stCondLst>
                                    <p:cond delay="0"/>
                                  </p:stCondLst>
                                  <p:childTnLst>
                                    <p:set>
                                      <p:cBhvr>
                                        <p:cTn id="33" dur="1" fill="hold">
                                          <p:stCondLst>
                                            <p:cond delay="0"/>
                                          </p:stCondLst>
                                        </p:cTn>
                                        <p:tgtEl>
                                          <p:spTgt spid="2049">
                                            <p:graphicEl>
                                              <a:dgm id="{00C962F0-FC87-4B5E-AE88-11A9BD53C973}"/>
                                            </p:graphicEl>
                                          </p:spTgt>
                                        </p:tgtEl>
                                        <p:attrNameLst>
                                          <p:attrName>style.visibility</p:attrName>
                                        </p:attrNameLst>
                                      </p:cBhvr>
                                      <p:to>
                                        <p:strVal val="visible"/>
                                      </p:to>
                                    </p:set>
                                    <p:animEffect transition="in" filter="wipe(up)">
                                      <p:cBhvr>
                                        <p:cTn id="34" dur="500"/>
                                        <p:tgtEl>
                                          <p:spTgt spid="2049">
                                            <p:graphicEl>
                                              <a:dgm id="{00C962F0-FC87-4B5E-AE88-11A9BD53C973}"/>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circle(in)">
                                      <p:cBhvr>
                                        <p:cTn id="39"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49"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0CECE"/>
        </a:solidFill>
        <a:effectLst/>
      </p:bgPr>
    </p:bg>
    <p:spTree>
      <p:nvGrpSpPr>
        <p:cNvPr id="1" name=""/>
        <p:cNvGrpSpPr/>
        <p:nvPr/>
      </p:nvGrpSpPr>
      <p:grpSpPr>
        <a:xfrm>
          <a:off x="0" y="0"/>
          <a:ext cx="0" cy="0"/>
          <a:chOff x="0" y="0"/>
          <a:chExt cx="0" cy="0"/>
        </a:xfrm>
      </p:grpSpPr>
      <p:sp>
        <p:nvSpPr>
          <p:cNvPr id="6" name="TextBox 5"/>
          <p:cNvSpPr txBox="1"/>
          <p:nvPr/>
        </p:nvSpPr>
        <p:spPr>
          <a:xfrm>
            <a:off x="729671" y="630011"/>
            <a:ext cx="5136737" cy="5632311"/>
          </a:xfrm>
          <a:prstGeom prst="rect">
            <a:avLst/>
          </a:prstGeom>
          <a:noFill/>
        </p:spPr>
        <p:txBody>
          <a:bodyPr wrap="square" rtlCol="0">
            <a:spAutoFit/>
          </a:bodyPr>
          <a:lstStyle/>
          <a:p>
            <a:r>
              <a:rPr lang="en-GB" sz="2400" b="1" dirty="0" smtClean="0"/>
              <a:t>A bit slow (100bpm)</a:t>
            </a:r>
          </a:p>
          <a:p>
            <a:pPr marL="285750" indent="-285750">
              <a:buFont typeface="Arial" panose="020B0604020202020204" pitchFamily="34" charset="0"/>
              <a:buChar char="•"/>
            </a:pPr>
            <a:r>
              <a:rPr lang="en-GB" sz="2400" dirty="0" smtClean="0"/>
              <a:t>Nellie the elephant</a:t>
            </a:r>
          </a:p>
          <a:p>
            <a:pPr marL="285750" indent="-285750">
              <a:buFont typeface="Arial" panose="020B0604020202020204" pitchFamily="34" charset="0"/>
              <a:buChar char="•"/>
            </a:pPr>
            <a:r>
              <a:rPr lang="en-GB" sz="2400" dirty="0" smtClean="0"/>
              <a:t>Staying alive</a:t>
            </a:r>
          </a:p>
          <a:p>
            <a:pPr marL="285750" indent="-285750">
              <a:buFont typeface="Arial" panose="020B0604020202020204" pitchFamily="34" charset="0"/>
              <a:buChar char="•"/>
            </a:pPr>
            <a:endParaRPr lang="en-GB" sz="2400" dirty="0"/>
          </a:p>
          <a:p>
            <a:r>
              <a:rPr lang="en-GB" sz="2400" b="1" dirty="0" smtClean="0"/>
              <a:t>A bit Fast (120bpm)</a:t>
            </a:r>
          </a:p>
          <a:p>
            <a:pPr marL="285750" indent="-285750">
              <a:buFont typeface="Arial" panose="020B0604020202020204" pitchFamily="34" charset="0"/>
              <a:buChar char="•"/>
            </a:pPr>
            <a:r>
              <a:rPr lang="en-GB" sz="2400" dirty="0" smtClean="0"/>
              <a:t>Dynamite (</a:t>
            </a:r>
            <a:r>
              <a:rPr lang="en-GB" sz="2400" dirty="0" err="1" smtClean="0"/>
              <a:t>Taio</a:t>
            </a:r>
            <a:r>
              <a:rPr lang="en-GB" sz="2400" dirty="0" smtClean="0"/>
              <a:t> Cruz)</a:t>
            </a:r>
          </a:p>
          <a:p>
            <a:pPr marL="285750" indent="-285750">
              <a:buFont typeface="Arial" panose="020B0604020202020204" pitchFamily="34" charset="0"/>
              <a:buChar char="•"/>
            </a:pPr>
            <a:endParaRPr lang="en-GB" sz="2400" dirty="0"/>
          </a:p>
          <a:p>
            <a:r>
              <a:rPr lang="en-GB" sz="2400" b="1" dirty="0" smtClean="0"/>
              <a:t>Perfect (110bpm)</a:t>
            </a:r>
          </a:p>
          <a:p>
            <a:pPr marL="285750" indent="-285750">
              <a:buFont typeface="Arial" panose="020B0604020202020204" pitchFamily="34" charset="0"/>
              <a:buChar char="•"/>
            </a:pPr>
            <a:r>
              <a:rPr lang="en-GB" sz="2400" dirty="0" smtClean="0"/>
              <a:t>Like a Prayer (Madonna)</a:t>
            </a:r>
          </a:p>
          <a:p>
            <a:pPr marL="285750" indent="-285750">
              <a:buFont typeface="Arial" panose="020B0604020202020204" pitchFamily="34" charset="0"/>
              <a:buChar char="•"/>
            </a:pPr>
            <a:r>
              <a:rPr lang="en-GB" sz="2400" dirty="0" smtClean="0"/>
              <a:t>Everybody (Backstreet boys)</a:t>
            </a:r>
          </a:p>
          <a:p>
            <a:pPr marL="285750" indent="-285750">
              <a:buFont typeface="Arial" panose="020B0604020202020204" pitchFamily="34" charset="0"/>
              <a:buChar char="•"/>
            </a:pPr>
            <a:r>
              <a:rPr lang="en-GB" sz="2400" dirty="0" err="1" smtClean="0"/>
              <a:t>Livin</a:t>
            </a:r>
            <a:r>
              <a:rPr lang="en-GB" sz="2400" dirty="0" smtClean="0"/>
              <a:t>’ on a Prayer (Bon Jovi)</a:t>
            </a:r>
          </a:p>
          <a:p>
            <a:pPr marL="285750" indent="-285750">
              <a:buFont typeface="Arial" panose="020B0604020202020204" pitchFamily="34" charset="0"/>
              <a:buChar char="•"/>
            </a:pPr>
            <a:r>
              <a:rPr lang="en-GB" sz="2400" dirty="0" smtClean="0"/>
              <a:t>Walking on Sunshine (Katrina and the waves)</a:t>
            </a:r>
          </a:p>
          <a:p>
            <a:pPr marL="285750" indent="-285750">
              <a:buFont typeface="Arial" panose="020B0604020202020204" pitchFamily="34" charset="0"/>
              <a:buChar char="•"/>
            </a:pPr>
            <a:r>
              <a:rPr lang="en-GB" sz="2400" dirty="0" smtClean="0"/>
              <a:t>Baby Shark (115bpm)</a:t>
            </a:r>
          </a:p>
          <a:p>
            <a:pPr marL="285750" indent="-285750">
              <a:buFont typeface="Arial" panose="020B0604020202020204" pitchFamily="34" charset="0"/>
              <a:buChar char="•"/>
            </a:pPr>
            <a:endParaRPr lang="en-GB" sz="2400" dirty="0"/>
          </a:p>
        </p:txBody>
      </p:sp>
      <p:pic>
        <p:nvPicPr>
          <p:cNvPr id="8" name="Picture 7"/>
          <p:cNvPicPr>
            <a:picLocks noChangeAspect="1"/>
          </p:cNvPicPr>
          <p:nvPr/>
        </p:nvPicPr>
        <p:blipFill rotWithShape="1">
          <a:blip r:embed="rId8"/>
          <a:srcRect t="1815" r="3204"/>
          <a:stretch/>
        </p:blipFill>
        <p:spPr>
          <a:xfrm>
            <a:off x="7748078" y="2767522"/>
            <a:ext cx="2323108" cy="2061882"/>
          </a:xfrm>
          <a:prstGeom prst="ellipse">
            <a:avLst/>
          </a:prstGeom>
        </p:spPr>
      </p:pic>
      <p:sp>
        <p:nvSpPr>
          <p:cNvPr id="13317" name="TextBox 4"/>
          <p:cNvSpPr txBox="1">
            <a:spLocks noChangeArrowheads="1"/>
          </p:cNvSpPr>
          <p:nvPr/>
        </p:nvSpPr>
        <p:spPr bwMode="auto">
          <a:xfrm rot="-5400000">
            <a:off x="9213057" y="2755036"/>
            <a:ext cx="39878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5400" dirty="0" smtClean="0">
                <a:solidFill>
                  <a:schemeClr val="bg1"/>
                </a:solidFill>
                <a:latin typeface="Arial" panose="020B0604020202020204" pitchFamily="34" charset="0"/>
                <a:cs typeface="Arial" panose="020B0604020202020204" pitchFamily="34" charset="0"/>
              </a:rPr>
              <a:t>Basic Life Support</a:t>
            </a:r>
            <a:endParaRPr lang="en-GB" altLang="en-US" sz="5400" dirty="0">
              <a:solidFill>
                <a:schemeClr val="bg1"/>
              </a:solidFill>
              <a:latin typeface="Arial" panose="020B0604020202020204" pitchFamily="34" charset="0"/>
              <a:cs typeface="Arial" panose="020B0604020202020204" pitchFamily="34" charset="0"/>
            </a:endParaRPr>
          </a:p>
        </p:txBody>
      </p:sp>
      <p:sp>
        <p:nvSpPr>
          <p:cNvPr id="15" name="Title 1"/>
          <p:cNvSpPr txBox="1">
            <a:spLocks/>
          </p:cNvSpPr>
          <p:nvPr/>
        </p:nvSpPr>
        <p:spPr bwMode="auto">
          <a:xfrm>
            <a:off x="536669" y="247788"/>
            <a:ext cx="9261475"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n-GB" altLang="en-US" sz="3200" b="1" dirty="0" smtClean="0">
                <a:solidFill>
                  <a:srgbClr val="00563B"/>
                </a:solidFill>
                <a:latin typeface="Arial" panose="020B0604020202020204" pitchFamily="34" charset="0"/>
                <a:cs typeface="Arial" panose="020B0604020202020204" pitchFamily="34" charset="0"/>
              </a:rPr>
              <a:t>				</a:t>
            </a:r>
            <a:r>
              <a:rPr lang="en-GB" altLang="en-US" sz="3600" dirty="0" smtClean="0">
                <a:solidFill>
                  <a:srgbClr val="00563B"/>
                </a:solidFill>
                <a:latin typeface="Century Gothic" panose="020B0502020202020204" pitchFamily="34" charset="0"/>
                <a:cs typeface="Arial" panose="020B0604020202020204" pitchFamily="34" charset="0"/>
              </a:rPr>
              <a:t>Rate for CPR</a:t>
            </a:r>
            <a:endParaRPr lang="en-GB" altLang="en-US" sz="3600" dirty="0">
              <a:solidFill>
                <a:srgbClr val="00563B"/>
              </a:solidFill>
              <a:latin typeface="Century Gothic" panose="020B0502020202020204" pitchFamily="34" charset="0"/>
              <a:cs typeface="Arial" panose="020B0604020202020204" pitchFamily="34" charset="0"/>
            </a:endParaRPr>
          </a:p>
        </p:txBody>
      </p:sp>
      <p:pic>
        <p:nvPicPr>
          <p:cNvPr id="3" name="Picture 2"/>
          <p:cNvPicPr>
            <a:picLocks noChangeAspect="1"/>
          </p:cNvPicPr>
          <p:nvPr/>
        </p:nvPicPr>
        <p:blipFill>
          <a:blip r:embed="rId9"/>
          <a:stretch>
            <a:fillRect/>
          </a:stretch>
        </p:blipFill>
        <p:spPr>
          <a:xfrm>
            <a:off x="6299335" y="4536542"/>
            <a:ext cx="2179114" cy="2179114"/>
          </a:xfrm>
          <a:prstGeom prst="flowChartConnector">
            <a:avLst/>
          </a:prstGeom>
        </p:spPr>
      </p:pic>
      <p:pic>
        <p:nvPicPr>
          <p:cNvPr id="6150" name="Picture 6" descr="Song of the Day #2,500: 'Stayin' Alive' – Bee Gees | Meet Me In Montauk"/>
          <p:cNvPicPr>
            <a:picLocks noChangeAspect="1" noChangeArrowheads="1"/>
          </p:cNvPicPr>
          <p:nvPr/>
        </p:nvPicPr>
        <p:blipFill rotWithShape="1">
          <a:blip r:embed="rId10">
            <a:extLst>
              <a:ext uri="{28A0092B-C50C-407E-A947-70E740481C1C}">
                <a14:useLocalDpi xmlns:a14="http://schemas.microsoft.com/office/drawing/2010/main" val="0"/>
              </a:ext>
            </a:extLst>
          </a:blip>
          <a:srcRect r="3721" b="3946"/>
          <a:stretch/>
        </p:blipFill>
        <p:spPr bwMode="auto">
          <a:xfrm>
            <a:off x="7468337" y="425920"/>
            <a:ext cx="2184232" cy="2179114"/>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2" name="audio_only_1">
            <a:hlinkClick r:id="" action="ppaction://media"/>
          </p:cNvPr>
          <p:cNvPicPr>
            <a:picLocks noChangeAspect="1"/>
          </p:cNvPicPr>
          <p:nvPr>
            <a:audioFile r:link="rId1"/>
            <p:extLst>
              <p:ext uri="{DAA4B4D4-6D71-4841-9C94-3DE7FCFB9230}">
                <p14:media xmlns:p14="http://schemas.microsoft.com/office/powerpoint/2010/main" r:embed="rId2">
                  <p14:trim st="938" end="7863"/>
                </p14:media>
              </p:ext>
            </p:extLst>
          </p:nvPr>
        </p:nvPicPr>
        <p:blipFill>
          <a:blip r:embed="rId11"/>
          <a:stretch>
            <a:fillRect/>
          </a:stretch>
        </p:blipFill>
        <p:spPr>
          <a:xfrm>
            <a:off x="8456080" y="1351482"/>
            <a:ext cx="406400" cy="406400"/>
          </a:xfrm>
          <a:prstGeom prst="rect">
            <a:avLst/>
          </a:prstGeom>
        </p:spPr>
      </p:pic>
      <p:pic>
        <p:nvPicPr>
          <p:cNvPr id="5" name="audio_only_5">
            <a:hlinkClick r:id="" action="ppaction://media"/>
          </p:cNvPr>
          <p:cNvPicPr>
            <a:picLocks noChangeAspect="1"/>
          </p:cNvPicPr>
          <p:nvPr>
            <a:audioFile r:link="rId1"/>
            <p:extLst>
              <p:ext uri="{DAA4B4D4-6D71-4841-9C94-3DE7FCFB9230}">
                <p14:media xmlns:p14="http://schemas.microsoft.com/office/powerpoint/2010/main" r:embed="rId3">
                  <p14:trim end="5472"/>
                </p14:media>
              </p:ext>
            </p:extLst>
          </p:nvPr>
        </p:nvPicPr>
        <p:blipFill>
          <a:blip r:embed="rId11"/>
          <a:stretch>
            <a:fillRect/>
          </a:stretch>
        </p:blipFill>
        <p:spPr>
          <a:xfrm>
            <a:off x="7265137" y="5619883"/>
            <a:ext cx="406400" cy="406400"/>
          </a:xfrm>
          <a:prstGeom prst="rect">
            <a:avLst/>
          </a:prstGeom>
        </p:spPr>
      </p:pic>
      <p:sp>
        <p:nvSpPr>
          <p:cNvPr id="7" name="TextBox 6"/>
          <p:cNvSpPr txBox="1"/>
          <p:nvPr/>
        </p:nvSpPr>
        <p:spPr>
          <a:xfrm>
            <a:off x="720920" y="5888177"/>
            <a:ext cx="5145488" cy="830997"/>
          </a:xfrm>
          <a:prstGeom prst="rect">
            <a:avLst/>
          </a:prstGeom>
          <a:noFill/>
        </p:spPr>
        <p:txBody>
          <a:bodyPr wrap="square" rtlCol="0">
            <a:spAutoFit/>
          </a:bodyPr>
          <a:lstStyle/>
          <a:p>
            <a:r>
              <a:rPr lang="en-GB" sz="2400" b="1" dirty="0" smtClean="0"/>
              <a:t>Perfect but very inappropriate!</a:t>
            </a:r>
          </a:p>
          <a:p>
            <a:pPr marL="285750" indent="-285750">
              <a:buFont typeface="Arial" panose="020B0604020202020204" pitchFamily="34" charset="0"/>
              <a:buChar char="•"/>
            </a:pPr>
            <a:r>
              <a:rPr lang="en-GB" sz="2400" dirty="0" smtClean="0"/>
              <a:t>Another one bites the dust (Queen)</a:t>
            </a:r>
            <a:endParaRPr lang="en-GB" sz="2400" dirty="0"/>
          </a:p>
        </p:txBody>
      </p:sp>
      <p:pic>
        <p:nvPicPr>
          <p:cNvPr id="4" name="Walking on Sunshine Chorus">
            <a:hlinkClick r:id="" action="ppaction://media"/>
          </p:cNvPr>
          <p:cNvPicPr>
            <a:picLocks noChangeAspect="1"/>
          </p:cNvPicPr>
          <p:nvPr>
            <a:audioFile r:link="rId1"/>
            <p:extLst>
              <p:ext uri="{DAA4B4D4-6D71-4841-9C94-3DE7FCFB9230}">
                <p14:media xmlns:p14="http://schemas.microsoft.com/office/powerpoint/2010/main" r:embed="rId4">
                  <p14:trim end="5244"/>
                </p14:media>
              </p:ext>
            </p:extLst>
          </p:nvPr>
        </p:nvPicPr>
        <p:blipFill>
          <a:blip r:embed="rId11"/>
          <a:stretch>
            <a:fillRect/>
          </a:stretch>
        </p:blipFill>
        <p:spPr>
          <a:xfrm>
            <a:off x="8706432" y="3704021"/>
            <a:ext cx="406400" cy="406400"/>
          </a:xfrm>
          <a:prstGeom prst="rect">
            <a:avLst/>
          </a:prstGeom>
        </p:spPr>
      </p:pic>
      <p:pic>
        <p:nvPicPr>
          <p:cNvPr id="9" name="Picture 8"/>
          <p:cNvPicPr>
            <a:picLocks noChangeAspect="1"/>
          </p:cNvPicPr>
          <p:nvPr/>
        </p:nvPicPr>
        <p:blipFill rotWithShape="1">
          <a:blip r:embed="rId12"/>
          <a:srcRect t="6535" r="52206" b="17386"/>
          <a:stretch/>
        </p:blipFill>
        <p:spPr>
          <a:xfrm>
            <a:off x="4889069" y="1433657"/>
            <a:ext cx="2236868" cy="2121571"/>
          </a:xfrm>
          <a:prstGeom prst="ellipse">
            <a:avLst/>
          </a:prstGeom>
        </p:spPr>
      </p:pic>
      <p:pic>
        <p:nvPicPr>
          <p:cNvPr id="10" name="Dynamite">
            <a:hlinkClick r:id="" action="ppaction://media"/>
          </p:cNvPr>
          <p:cNvPicPr>
            <a:picLocks noChangeAspect="1"/>
          </p:cNvPicPr>
          <p:nvPr>
            <a:audioFile r:link="rId1"/>
            <p:extLst>
              <p:ext uri="{DAA4B4D4-6D71-4841-9C94-3DE7FCFB9230}">
                <p14:media xmlns:p14="http://schemas.microsoft.com/office/powerpoint/2010/main" r:embed="rId5">
                  <p14:trim end="6670"/>
                </p14:media>
              </p:ext>
            </p:extLst>
          </p:nvPr>
        </p:nvPicPr>
        <p:blipFill>
          <a:blip r:embed="rId11"/>
          <a:stretch>
            <a:fillRect/>
          </a:stretch>
        </p:blipFill>
        <p:spPr>
          <a:xfrm>
            <a:off x="5804303" y="2179296"/>
            <a:ext cx="406400" cy="406400"/>
          </a:xfrm>
          <a:prstGeom prst="rect">
            <a:avLst/>
          </a:prstGeom>
        </p:spPr>
      </p:pic>
    </p:spTree>
    <p:extLst>
      <p:ext uri="{BB962C8B-B14F-4D97-AF65-F5344CB8AC3E}">
        <p14:creationId xmlns:p14="http://schemas.microsoft.com/office/powerpoint/2010/main" val="1497606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left)">
                                      <p:cBhvr>
                                        <p:cTn id="10" dur="500"/>
                                        <p:tgtEl>
                                          <p:spTgt spid="6">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wipe(left)">
                                      <p:cBhvr>
                                        <p:cTn id="13" dur="500"/>
                                        <p:tgtEl>
                                          <p:spTgt spid="6">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6150"/>
                                        </p:tgtEl>
                                        <p:attrNameLst>
                                          <p:attrName>style.visibility</p:attrName>
                                        </p:attrNameLst>
                                      </p:cBhvr>
                                      <p:to>
                                        <p:strVal val="visible"/>
                                      </p:to>
                                    </p:set>
                                    <p:animEffect transition="in" filter="wheel(1)">
                                      <p:cBhvr>
                                        <p:cTn id="16" dur="2000"/>
                                        <p:tgtEl>
                                          <p:spTgt spid="615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wipe(left)">
                                      <p:cBhvr>
                                        <p:cTn id="21" dur="500"/>
                                        <p:tgtEl>
                                          <p:spTgt spid="6">
                                            <p:txEl>
                                              <p:pRg st="4" end="4"/>
                                            </p:txEl>
                                          </p:spTgt>
                                        </p:tgtEl>
                                      </p:cBhvr>
                                    </p:animEffect>
                                  </p:childTnLst>
                                </p:cTn>
                              </p:par>
                              <p:par>
                                <p:cTn id="22" presetID="22" presetClass="entr" presetSubtype="8" fill="hold" nodeType="with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wipe(left)">
                                      <p:cBhvr>
                                        <p:cTn id="24" dur="500"/>
                                        <p:tgtEl>
                                          <p:spTgt spid="6">
                                            <p:txEl>
                                              <p:pRg st="5" end="5"/>
                                            </p:txEl>
                                          </p:spTgt>
                                        </p:tgtEl>
                                      </p:cBhvr>
                                    </p:animEffec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animEffect transition="in" filter="wipe(left)">
                                      <p:cBhvr>
                                        <p:cTn id="31" dur="500"/>
                                        <p:tgtEl>
                                          <p:spTgt spid="6">
                                            <p:txEl>
                                              <p:pRg st="7" end="7"/>
                                            </p:txEl>
                                          </p:spTgt>
                                        </p:tgtEl>
                                      </p:cBhvr>
                                    </p:animEffect>
                                  </p:childTnLst>
                                </p:cTn>
                              </p:par>
                              <p:par>
                                <p:cTn id="32" presetID="22" presetClass="entr" presetSubtype="8" fill="hold" nodeType="withEffect">
                                  <p:stCondLst>
                                    <p:cond delay="0"/>
                                  </p:stCondLst>
                                  <p:childTnLst>
                                    <p:set>
                                      <p:cBhvr>
                                        <p:cTn id="33" dur="1" fill="hold">
                                          <p:stCondLst>
                                            <p:cond delay="0"/>
                                          </p:stCondLst>
                                        </p:cTn>
                                        <p:tgtEl>
                                          <p:spTgt spid="6">
                                            <p:txEl>
                                              <p:pRg st="8" end="8"/>
                                            </p:txEl>
                                          </p:spTgt>
                                        </p:tgtEl>
                                        <p:attrNameLst>
                                          <p:attrName>style.visibility</p:attrName>
                                        </p:attrNameLst>
                                      </p:cBhvr>
                                      <p:to>
                                        <p:strVal val="visible"/>
                                      </p:to>
                                    </p:set>
                                    <p:animEffect transition="in" filter="wipe(left)">
                                      <p:cBhvr>
                                        <p:cTn id="34" dur="500"/>
                                        <p:tgtEl>
                                          <p:spTgt spid="6">
                                            <p:txEl>
                                              <p:pRg st="8" end="8"/>
                                            </p:txEl>
                                          </p:spTgt>
                                        </p:tgtEl>
                                      </p:cBhvr>
                                    </p:animEffect>
                                  </p:childTnLst>
                                </p:cTn>
                              </p:par>
                              <p:par>
                                <p:cTn id="35" presetID="22" presetClass="entr" presetSubtype="8" fill="hold" nodeType="withEffect">
                                  <p:stCondLst>
                                    <p:cond delay="0"/>
                                  </p:stCondLst>
                                  <p:childTnLst>
                                    <p:set>
                                      <p:cBhvr>
                                        <p:cTn id="36" dur="1" fill="hold">
                                          <p:stCondLst>
                                            <p:cond delay="0"/>
                                          </p:stCondLst>
                                        </p:cTn>
                                        <p:tgtEl>
                                          <p:spTgt spid="6">
                                            <p:txEl>
                                              <p:pRg st="9" end="9"/>
                                            </p:txEl>
                                          </p:spTgt>
                                        </p:tgtEl>
                                        <p:attrNameLst>
                                          <p:attrName>style.visibility</p:attrName>
                                        </p:attrNameLst>
                                      </p:cBhvr>
                                      <p:to>
                                        <p:strVal val="visible"/>
                                      </p:to>
                                    </p:set>
                                    <p:animEffect transition="in" filter="wipe(left)">
                                      <p:cBhvr>
                                        <p:cTn id="37" dur="500"/>
                                        <p:tgtEl>
                                          <p:spTgt spid="6">
                                            <p:txEl>
                                              <p:pRg st="9" end="9"/>
                                            </p:txEl>
                                          </p:spTgt>
                                        </p:tgtEl>
                                      </p:cBhvr>
                                    </p:animEffect>
                                  </p:childTnLst>
                                </p:cTn>
                              </p:par>
                              <p:par>
                                <p:cTn id="38" presetID="22" presetClass="entr" presetSubtype="8" fill="hold" nodeType="withEffect">
                                  <p:stCondLst>
                                    <p:cond delay="0"/>
                                  </p:stCondLst>
                                  <p:childTnLst>
                                    <p:set>
                                      <p:cBhvr>
                                        <p:cTn id="39" dur="1" fill="hold">
                                          <p:stCondLst>
                                            <p:cond delay="0"/>
                                          </p:stCondLst>
                                        </p:cTn>
                                        <p:tgtEl>
                                          <p:spTgt spid="6">
                                            <p:txEl>
                                              <p:pRg st="10" end="10"/>
                                            </p:txEl>
                                          </p:spTgt>
                                        </p:tgtEl>
                                        <p:attrNameLst>
                                          <p:attrName>style.visibility</p:attrName>
                                        </p:attrNameLst>
                                      </p:cBhvr>
                                      <p:to>
                                        <p:strVal val="visible"/>
                                      </p:to>
                                    </p:set>
                                    <p:animEffect transition="in" filter="wipe(left)">
                                      <p:cBhvr>
                                        <p:cTn id="40" dur="500"/>
                                        <p:tgtEl>
                                          <p:spTgt spid="6">
                                            <p:txEl>
                                              <p:pRg st="10" end="10"/>
                                            </p:txEl>
                                          </p:spTgt>
                                        </p:tgtEl>
                                      </p:cBhvr>
                                    </p:animEffect>
                                  </p:childTnLst>
                                </p:cTn>
                              </p:par>
                              <p:par>
                                <p:cTn id="41" presetID="22" presetClass="entr" presetSubtype="8" fill="hold" nodeType="withEffect">
                                  <p:stCondLst>
                                    <p:cond delay="0"/>
                                  </p:stCondLst>
                                  <p:childTnLst>
                                    <p:set>
                                      <p:cBhvr>
                                        <p:cTn id="42" dur="1" fill="hold">
                                          <p:stCondLst>
                                            <p:cond delay="0"/>
                                          </p:stCondLst>
                                        </p:cTn>
                                        <p:tgtEl>
                                          <p:spTgt spid="6">
                                            <p:txEl>
                                              <p:pRg st="11" end="11"/>
                                            </p:txEl>
                                          </p:spTgt>
                                        </p:tgtEl>
                                        <p:attrNameLst>
                                          <p:attrName>style.visibility</p:attrName>
                                        </p:attrNameLst>
                                      </p:cBhvr>
                                      <p:to>
                                        <p:strVal val="visible"/>
                                      </p:to>
                                    </p:set>
                                    <p:animEffect transition="in" filter="wipe(left)">
                                      <p:cBhvr>
                                        <p:cTn id="43" dur="500"/>
                                        <p:tgtEl>
                                          <p:spTgt spid="6">
                                            <p:txEl>
                                              <p:pRg st="11" end="11"/>
                                            </p:txEl>
                                          </p:spTgt>
                                        </p:tgtEl>
                                      </p:cBhvr>
                                    </p:animEffect>
                                  </p:childTnLst>
                                </p:cTn>
                              </p:par>
                              <p:par>
                                <p:cTn id="44" presetID="45" presetClass="entr" presetSubtype="0" fill="hold"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2000"/>
                                        <p:tgtEl>
                                          <p:spTgt spid="8"/>
                                        </p:tgtEl>
                                      </p:cBhvr>
                                    </p:animEffect>
                                    <p:anim calcmode="lin" valueType="num">
                                      <p:cBhvr>
                                        <p:cTn id="47" dur="2000" fill="hold"/>
                                        <p:tgtEl>
                                          <p:spTgt spid="8"/>
                                        </p:tgtEl>
                                        <p:attrNameLst>
                                          <p:attrName>ppt_w</p:attrName>
                                        </p:attrNameLst>
                                      </p:cBhvr>
                                      <p:tavLst>
                                        <p:tav tm="0" fmla="#ppt_w*sin(2.5*pi*$)">
                                          <p:val>
                                            <p:fltVal val="0"/>
                                          </p:val>
                                        </p:tav>
                                        <p:tav tm="100000">
                                          <p:val>
                                            <p:fltVal val="1"/>
                                          </p:val>
                                        </p:tav>
                                      </p:tavLst>
                                    </p:anim>
                                    <p:anim calcmode="lin" valueType="num">
                                      <p:cBhvr>
                                        <p:cTn id="48" dur="2000" fill="hold"/>
                                        <p:tgtEl>
                                          <p:spTgt spid="8"/>
                                        </p:tgtEl>
                                        <p:attrNameLst>
                                          <p:attrName>ppt_h</p:attrName>
                                        </p:attrNameLst>
                                      </p:cBhvr>
                                      <p:tavLst>
                                        <p:tav tm="0">
                                          <p:val>
                                            <p:strVal val="#ppt_h"/>
                                          </p:val>
                                        </p:tav>
                                        <p:tav tm="100000">
                                          <p:val>
                                            <p:strVal val="#ppt_h"/>
                                          </p:val>
                                        </p:tav>
                                      </p:tavLst>
                                    </p:anim>
                                  </p:childTnLst>
                                </p:cTn>
                              </p:par>
                              <p:par>
                                <p:cTn id="49" presetID="22" presetClass="entr" presetSubtype="8" fill="hold" nodeType="withEffect">
                                  <p:stCondLst>
                                    <p:cond delay="0"/>
                                  </p:stCondLst>
                                  <p:childTnLst>
                                    <p:set>
                                      <p:cBhvr>
                                        <p:cTn id="50" dur="1" fill="hold">
                                          <p:stCondLst>
                                            <p:cond delay="0"/>
                                          </p:stCondLst>
                                        </p:cTn>
                                        <p:tgtEl>
                                          <p:spTgt spid="6">
                                            <p:txEl>
                                              <p:pRg st="12" end="12"/>
                                            </p:txEl>
                                          </p:spTgt>
                                        </p:tgtEl>
                                        <p:attrNameLst>
                                          <p:attrName>style.visibility</p:attrName>
                                        </p:attrNameLst>
                                      </p:cBhvr>
                                      <p:to>
                                        <p:strVal val="visible"/>
                                      </p:to>
                                    </p:set>
                                    <p:animEffect transition="in" filter="wipe(left)">
                                      <p:cBhvr>
                                        <p:cTn id="51" dur="500"/>
                                        <p:tgtEl>
                                          <p:spTgt spid="6">
                                            <p:txEl>
                                              <p:pRg st="12" end="12"/>
                                            </p:txEl>
                                          </p:spTgt>
                                        </p:tgtEl>
                                      </p:cBhvr>
                                    </p:animEffect>
                                  </p:childTnLst>
                                </p:cTn>
                              </p:par>
                              <p:par>
                                <p:cTn id="52" presetID="21" presetClass="entr" presetSubtype="1" fill="hold" nodeType="with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wheel(1)">
                                      <p:cBhvr>
                                        <p:cTn id="54" dur="2000"/>
                                        <p:tgtEl>
                                          <p:spTgt spid="3"/>
                                        </p:tgtEl>
                                      </p:cBhvr>
                                    </p:animEffect>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1"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down)">
                                      <p:cBhvr>
                                        <p:cTn id="59" dur="580">
                                          <p:stCondLst>
                                            <p:cond delay="0"/>
                                          </p:stCondLst>
                                        </p:cTn>
                                        <p:tgtEl>
                                          <p:spTgt spid="7"/>
                                        </p:tgtEl>
                                      </p:cBhvr>
                                    </p:animEffect>
                                    <p:anim calcmode="lin" valueType="num">
                                      <p:cBhvr>
                                        <p:cTn id="6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5" dur="26">
                                          <p:stCondLst>
                                            <p:cond delay="650"/>
                                          </p:stCondLst>
                                        </p:cTn>
                                        <p:tgtEl>
                                          <p:spTgt spid="7"/>
                                        </p:tgtEl>
                                      </p:cBhvr>
                                      <p:to x="100000" y="60000"/>
                                    </p:animScale>
                                    <p:animScale>
                                      <p:cBhvr>
                                        <p:cTn id="66" dur="166" decel="50000">
                                          <p:stCondLst>
                                            <p:cond delay="676"/>
                                          </p:stCondLst>
                                        </p:cTn>
                                        <p:tgtEl>
                                          <p:spTgt spid="7"/>
                                        </p:tgtEl>
                                      </p:cBhvr>
                                      <p:to x="100000" y="100000"/>
                                    </p:animScale>
                                    <p:animScale>
                                      <p:cBhvr>
                                        <p:cTn id="67" dur="26">
                                          <p:stCondLst>
                                            <p:cond delay="1312"/>
                                          </p:stCondLst>
                                        </p:cTn>
                                        <p:tgtEl>
                                          <p:spTgt spid="7"/>
                                        </p:tgtEl>
                                      </p:cBhvr>
                                      <p:to x="100000" y="80000"/>
                                    </p:animScale>
                                    <p:animScale>
                                      <p:cBhvr>
                                        <p:cTn id="68" dur="166" decel="50000">
                                          <p:stCondLst>
                                            <p:cond delay="1338"/>
                                          </p:stCondLst>
                                        </p:cTn>
                                        <p:tgtEl>
                                          <p:spTgt spid="7"/>
                                        </p:tgtEl>
                                      </p:cBhvr>
                                      <p:to x="100000" y="100000"/>
                                    </p:animScale>
                                    <p:animScale>
                                      <p:cBhvr>
                                        <p:cTn id="69" dur="26">
                                          <p:stCondLst>
                                            <p:cond delay="1642"/>
                                          </p:stCondLst>
                                        </p:cTn>
                                        <p:tgtEl>
                                          <p:spTgt spid="7"/>
                                        </p:tgtEl>
                                      </p:cBhvr>
                                      <p:to x="100000" y="90000"/>
                                    </p:animScale>
                                    <p:animScale>
                                      <p:cBhvr>
                                        <p:cTn id="70" dur="166" decel="50000">
                                          <p:stCondLst>
                                            <p:cond delay="1668"/>
                                          </p:stCondLst>
                                        </p:cTn>
                                        <p:tgtEl>
                                          <p:spTgt spid="7"/>
                                        </p:tgtEl>
                                      </p:cBhvr>
                                      <p:to x="100000" y="100000"/>
                                    </p:animScale>
                                    <p:animScale>
                                      <p:cBhvr>
                                        <p:cTn id="71" dur="26">
                                          <p:stCondLst>
                                            <p:cond delay="1808"/>
                                          </p:stCondLst>
                                        </p:cTn>
                                        <p:tgtEl>
                                          <p:spTgt spid="7"/>
                                        </p:tgtEl>
                                      </p:cBhvr>
                                      <p:to x="100000" y="95000"/>
                                    </p:animScale>
                                    <p:animScale>
                                      <p:cBhvr>
                                        <p:cTn id="72" dur="166" decel="50000">
                                          <p:stCondLst>
                                            <p:cond delay="1834"/>
                                          </p:stCondLst>
                                        </p:cTn>
                                        <p:tgtEl>
                                          <p:spTgt spid="7"/>
                                        </p:tgtEl>
                                      </p:cBhvr>
                                      <p:to x="100000" y="100000"/>
                                    </p:animScale>
                                  </p:childTnLst>
                                </p:cTn>
                              </p:par>
                            </p:childTnLst>
                          </p:cTn>
                        </p:par>
                        <p:par>
                          <p:cTn id="73" fill="hold">
                            <p:stCondLst>
                              <p:cond delay="2000"/>
                            </p:stCondLst>
                            <p:childTnLst>
                              <p:par>
                                <p:cTn id="74" presetID="32" presetClass="emph" presetSubtype="0" fill="hold" grpId="0" nodeType="afterEffect">
                                  <p:stCondLst>
                                    <p:cond delay="0"/>
                                  </p:stCondLst>
                                  <p:childTnLst>
                                    <p:animRot by="120000">
                                      <p:cBhvr>
                                        <p:cTn id="75" dur="100" fill="hold">
                                          <p:stCondLst>
                                            <p:cond delay="0"/>
                                          </p:stCondLst>
                                        </p:cTn>
                                        <p:tgtEl>
                                          <p:spTgt spid="7"/>
                                        </p:tgtEl>
                                        <p:attrNameLst>
                                          <p:attrName>r</p:attrName>
                                        </p:attrNameLst>
                                      </p:cBhvr>
                                    </p:animRot>
                                    <p:animRot by="-240000">
                                      <p:cBhvr>
                                        <p:cTn id="76" dur="200" fill="hold">
                                          <p:stCondLst>
                                            <p:cond delay="200"/>
                                          </p:stCondLst>
                                        </p:cTn>
                                        <p:tgtEl>
                                          <p:spTgt spid="7"/>
                                        </p:tgtEl>
                                        <p:attrNameLst>
                                          <p:attrName>r</p:attrName>
                                        </p:attrNameLst>
                                      </p:cBhvr>
                                    </p:animRot>
                                    <p:animRot by="240000">
                                      <p:cBhvr>
                                        <p:cTn id="77" dur="200" fill="hold">
                                          <p:stCondLst>
                                            <p:cond delay="400"/>
                                          </p:stCondLst>
                                        </p:cTn>
                                        <p:tgtEl>
                                          <p:spTgt spid="7"/>
                                        </p:tgtEl>
                                        <p:attrNameLst>
                                          <p:attrName>r</p:attrName>
                                        </p:attrNameLst>
                                      </p:cBhvr>
                                    </p:animRot>
                                    <p:animRot by="-240000">
                                      <p:cBhvr>
                                        <p:cTn id="78" dur="200" fill="hold">
                                          <p:stCondLst>
                                            <p:cond delay="600"/>
                                          </p:stCondLst>
                                        </p:cTn>
                                        <p:tgtEl>
                                          <p:spTgt spid="7"/>
                                        </p:tgtEl>
                                        <p:attrNameLst>
                                          <p:attrName>r</p:attrName>
                                        </p:attrNameLst>
                                      </p:cBhvr>
                                    </p:animRot>
                                    <p:animRot by="120000">
                                      <p:cBhvr>
                                        <p:cTn id="79"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0" restart="whenNotActive" fill="hold" evtFilter="cancelBubble" nodeType="interactiveSeq">
                <p:stCondLst>
                  <p:cond evt="onClick" delay="0">
                    <p:tgtEl>
                      <p:spTgt spid="2"/>
                    </p:tgtEl>
                  </p:cond>
                </p:stCondLst>
                <p:endSync evt="end" delay="0">
                  <p:rtn val="all"/>
                </p:endSync>
                <p:childTnLst>
                  <p:par>
                    <p:cTn id="81" fill="hold">
                      <p:stCondLst>
                        <p:cond delay="0"/>
                      </p:stCondLst>
                      <p:childTnLst>
                        <p:par>
                          <p:cTn id="82" fill="hold">
                            <p:stCondLst>
                              <p:cond delay="0"/>
                            </p:stCondLst>
                            <p:childTnLst>
                              <p:par>
                                <p:cTn id="83" presetID="1" presetClass="mediacall" presetSubtype="0" fill="hold" nodeType="afterEffect">
                                  <p:stCondLst>
                                    <p:cond delay="0"/>
                                  </p:stCondLst>
                                  <p:childTnLst>
                                    <p:cmd type="call" cmd="playFrom(0.0)">
                                      <p:cBhvr>
                                        <p:cTn id="84" dur="10239" fill="hold"/>
                                        <p:tgtEl>
                                          <p:spTgt spid="2"/>
                                        </p:tgtEl>
                                      </p:cBhvr>
                                    </p:cmd>
                                  </p:childTnLst>
                                </p:cTn>
                              </p:par>
                            </p:childTnLst>
                          </p:cTn>
                        </p:par>
                      </p:childTnLst>
                    </p:cTn>
                  </p:par>
                </p:childTnLst>
              </p:cTn>
              <p:nextCondLst>
                <p:cond evt="onClick" delay="0">
                  <p:tgtEl>
                    <p:spTgt spid="2"/>
                  </p:tgtEl>
                </p:cond>
              </p:nextCondLst>
            </p:seq>
            <p:audio>
              <p:cMediaNode vol="80000">
                <p:cTn id="85" fill="hold" display="0">
                  <p:stCondLst>
                    <p:cond delay="indefinite"/>
                  </p:stCondLst>
                  <p:endCondLst>
                    <p:cond evt="onStopAudio" delay="0">
                      <p:tgtEl>
                        <p:sldTgt/>
                      </p:tgtEl>
                    </p:cond>
                  </p:endCondLst>
                </p:cTn>
                <p:tgtEl>
                  <p:spTgt spid="2"/>
                </p:tgtEl>
              </p:cMediaNode>
            </p:audio>
            <p:seq concurrent="1" nextAc="seek">
              <p:cTn id="86" restart="whenNotActive" fill="hold" evtFilter="cancelBubble" nodeType="interactiveSeq">
                <p:stCondLst>
                  <p:cond evt="onClick" delay="0">
                    <p:tgtEl>
                      <p:spTgt spid="5"/>
                    </p:tgtEl>
                  </p:cond>
                </p:stCondLst>
                <p:endSync evt="end" delay="0">
                  <p:rtn val="all"/>
                </p:endSync>
                <p:childTnLst>
                  <p:par>
                    <p:cTn id="87" fill="hold">
                      <p:stCondLst>
                        <p:cond delay="0"/>
                      </p:stCondLst>
                      <p:childTnLst>
                        <p:par>
                          <p:cTn id="88" fill="hold">
                            <p:stCondLst>
                              <p:cond delay="0"/>
                            </p:stCondLst>
                            <p:childTnLst>
                              <p:par>
                                <p:cTn id="89" presetID="1" presetClass="mediacall" presetSubtype="0" fill="hold" nodeType="withEffect">
                                  <p:stCondLst>
                                    <p:cond delay="0"/>
                                  </p:stCondLst>
                                  <p:childTnLst>
                                    <p:cmd type="call" cmd="playFrom(0.0)">
                                      <p:cBhvr>
                                        <p:cTn id="90" dur="8640" fill="hold"/>
                                        <p:tgtEl>
                                          <p:spTgt spid="5"/>
                                        </p:tgtEl>
                                      </p:cBhvr>
                                    </p:cmd>
                                  </p:childTnLst>
                                </p:cTn>
                              </p:par>
                            </p:childTnLst>
                          </p:cTn>
                        </p:par>
                      </p:childTnLst>
                    </p:cTn>
                  </p:par>
                </p:childTnLst>
              </p:cTn>
              <p:nextCondLst>
                <p:cond evt="onClick" delay="0">
                  <p:tgtEl>
                    <p:spTgt spid="5"/>
                  </p:tgtEl>
                </p:cond>
              </p:nextCondLst>
            </p:seq>
            <p:audio>
              <p:cMediaNode vol="80000">
                <p:cTn id="91" fill="hold" display="0">
                  <p:stCondLst>
                    <p:cond delay="indefinite"/>
                  </p:stCondLst>
                  <p:endCondLst>
                    <p:cond evt="onStopAudio" delay="0">
                      <p:tgtEl>
                        <p:sldTgt/>
                      </p:tgtEl>
                    </p:cond>
                  </p:endCondLst>
                </p:cTn>
                <p:tgtEl>
                  <p:spTgt spid="5"/>
                </p:tgtEl>
              </p:cMediaNode>
            </p:audio>
            <p:seq concurrent="1" nextAc="seek">
              <p:cTn id="92" restart="whenNotActive" fill="hold" evtFilter="cancelBubble" nodeType="interactiveSeq">
                <p:stCondLst>
                  <p:cond evt="onClick" delay="0">
                    <p:tgtEl>
                      <p:spTgt spid="4"/>
                    </p:tgtEl>
                  </p:cond>
                </p:stCondLst>
                <p:endSync evt="end" delay="0">
                  <p:rtn val="all"/>
                </p:endSync>
                <p:childTnLst>
                  <p:par>
                    <p:cTn id="93" fill="hold">
                      <p:stCondLst>
                        <p:cond delay="0"/>
                      </p:stCondLst>
                      <p:childTnLst>
                        <p:par>
                          <p:cTn id="94" fill="hold">
                            <p:stCondLst>
                              <p:cond delay="0"/>
                            </p:stCondLst>
                            <p:childTnLst>
                              <p:par>
                                <p:cTn id="95" presetID="1" presetClass="mediacall" presetSubtype="0" fill="hold" nodeType="clickEffect">
                                  <p:stCondLst>
                                    <p:cond delay="0"/>
                                  </p:stCondLst>
                                  <p:childTnLst>
                                    <p:cmd type="call" cmd="playFrom(0.0)">
                                      <p:cBhvr>
                                        <p:cTn id="96" dur="11748" fill="hold"/>
                                        <p:tgtEl>
                                          <p:spTgt spid="4"/>
                                        </p:tgtEl>
                                      </p:cBhvr>
                                    </p:cmd>
                                  </p:childTnLst>
                                </p:cTn>
                              </p:par>
                            </p:childTnLst>
                          </p:cTn>
                        </p:par>
                      </p:childTnLst>
                    </p:cTn>
                  </p:par>
                </p:childTnLst>
              </p:cTn>
              <p:nextCondLst>
                <p:cond evt="onClick" delay="0">
                  <p:tgtEl>
                    <p:spTgt spid="4"/>
                  </p:tgtEl>
                </p:cond>
              </p:nextCondLst>
            </p:seq>
            <p:audio>
              <p:cMediaNode vol="80000">
                <p:cTn id="97" fill="hold" display="0">
                  <p:stCondLst>
                    <p:cond delay="indefinite"/>
                  </p:stCondLst>
                  <p:endCondLst>
                    <p:cond evt="onStopAudio" delay="0">
                      <p:tgtEl>
                        <p:sldTgt/>
                      </p:tgtEl>
                    </p:cond>
                  </p:endCondLst>
                </p:cTn>
                <p:tgtEl>
                  <p:spTgt spid="4"/>
                </p:tgtEl>
              </p:cMediaNode>
            </p:audio>
            <p:seq concurrent="1" nextAc="seek">
              <p:cTn id="98" restart="whenNotActive" fill="hold" evtFilter="cancelBubble" nodeType="interactiveSeq">
                <p:stCondLst>
                  <p:cond evt="onClick" delay="0">
                    <p:tgtEl>
                      <p:spTgt spid="10"/>
                    </p:tgtEl>
                  </p:cond>
                </p:stCondLst>
                <p:endSync evt="end" delay="0">
                  <p:rtn val="all"/>
                </p:endSync>
                <p:childTnLst>
                  <p:par>
                    <p:cTn id="99" fill="hold">
                      <p:stCondLst>
                        <p:cond delay="0"/>
                      </p:stCondLst>
                      <p:childTnLst>
                        <p:par>
                          <p:cTn id="100" fill="hold">
                            <p:stCondLst>
                              <p:cond delay="0"/>
                            </p:stCondLst>
                            <p:childTnLst>
                              <p:par>
                                <p:cTn id="101" presetID="1" presetClass="mediacall" presetSubtype="0" fill="hold" nodeType="clickEffect">
                                  <p:stCondLst>
                                    <p:cond delay="0"/>
                                  </p:stCondLst>
                                  <p:childTnLst>
                                    <p:cmd type="call" cmd="playFrom(0.0)">
                                      <p:cBhvr>
                                        <p:cTn id="102" dur="10578" fill="hold"/>
                                        <p:tgtEl>
                                          <p:spTgt spid="10"/>
                                        </p:tgtEl>
                                      </p:cBhvr>
                                    </p:cmd>
                                  </p:childTnLst>
                                </p:cTn>
                              </p:par>
                            </p:childTnLst>
                          </p:cTn>
                        </p:par>
                      </p:childTnLst>
                    </p:cTn>
                  </p:par>
                </p:childTnLst>
              </p:cTn>
              <p:nextCondLst>
                <p:cond evt="onClick" delay="0">
                  <p:tgtEl>
                    <p:spTgt spid="10"/>
                  </p:tgtEl>
                </p:cond>
              </p:nextCondLst>
            </p:seq>
            <p:audio>
              <p:cMediaNode vol="80000">
                <p:cTn id="103" fill="hold" display="0">
                  <p:stCondLst>
                    <p:cond delay="indefinite"/>
                  </p:stCondLst>
                  <p:endCondLst>
                    <p:cond evt="onStopAudio" delay="0">
                      <p:tgtEl>
                        <p:sldTgt/>
                      </p:tgtEl>
                    </p:cond>
                  </p:endCondLst>
                </p:cTn>
                <p:tgtEl>
                  <p:spTgt spid="10"/>
                </p:tgtEl>
              </p:cMediaNode>
            </p:audio>
          </p:childTnLst>
        </p:cTn>
      </p:par>
    </p:tnLst>
    <p:bldLst>
      <p:bldP spid="7" grpId="0"/>
      <p:bldP spid="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0CECE"/>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96894" y="835025"/>
            <a:ext cx="8724369" cy="5805671"/>
          </a:xfrm>
          <a:prstGeom prst="rect">
            <a:avLst/>
          </a:prstGeom>
        </p:spPr>
      </p:pic>
      <p:sp>
        <p:nvSpPr>
          <p:cNvPr id="13317" name="TextBox 4"/>
          <p:cNvSpPr txBox="1">
            <a:spLocks noChangeArrowheads="1"/>
          </p:cNvSpPr>
          <p:nvPr/>
        </p:nvSpPr>
        <p:spPr bwMode="auto">
          <a:xfrm rot="-5400000">
            <a:off x="9213057" y="2755036"/>
            <a:ext cx="39878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5400" dirty="0" smtClean="0">
                <a:solidFill>
                  <a:schemeClr val="bg1"/>
                </a:solidFill>
                <a:latin typeface="Arial" panose="020B0604020202020204" pitchFamily="34" charset="0"/>
                <a:cs typeface="Arial" panose="020B0604020202020204" pitchFamily="34" charset="0"/>
              </a:rPr>
              <a:t>Basic Life Support</a:t>
            </a:r>
            <a:endParaRPr lang="en-GB" altLang="en-US" sz="5400" dirty="0">
              <a:solidFill>
                <a:schemeClr val="bg1"/>
              </a:solidFill>
              <a:latin typeface="Arial" panose="020B0604020202020204" pitchFamily="34" charset="0"/>
              <a:cs typeface="Arial" panose="020B0604020202020204" pitchFamily="34" charset="0"/>
            </a:endParaRPr>
          </a:p>
        </p:txBody>
      </p:sp>
      <p:sp>
        <p:nvSpPr>
          <p:cNvPr id="9" name="Content Placeholder 1">
            <a:extLst>
              <a:ext uri="{FF2B5EF4-FFF2-40B4-BE49-F238E27FC236}">
                <a16:creationId xmlns:a16="http://schemas.microsoft.com/office/drawing/2014/main" xmlns="" id="{250A7199-F41F-8344-9F77-3B69BD2062A4}"/>
              </a:ext>
            </a:extLst>
          </p:cNvPr>
          <p:cNvSpPr txBox="1">
            <a:spLocks/>
          </p:cNvSpPr>
          <p:nvPr/>
        </p:nvSpPr>
        <p:spPr>
          <a:xfrm>
            <a:off x="995362" y="1608263"/>
            <a:ext cx="8845551" cy="376621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200000"/>
              </a:lnSpc>
              <a:spcBef>
                <a:spcPts val="1000"/>
              </a:spcBef>
              <a:spcAft>
                <a:spcPts val="0"/>
              </a:spcAft>
              <a:buClr>
                <a:srgbClr val="6FA36F"/>
              </a:buClr>
              <a:buSzTx/>
              <a:buFont typeface="Arial" panose="020B0604020202020204" pitchFamily="34" charset="0"/>
              <a:buNone/>
              <a:tabLst/>
              <a:defRPr/>
            </a:pPr>
            <a:endParaRPr kumimoji="0" lang="en-GB" sz="2400" b="0" i="0" u="none" strike="noStrike" kern="1200" cap="none" spc="0" normalizeH="0" baseline="0" noProof="0" dirty="0">
              <a:ln>
                <a:noFill/>
              </a:ln>
              <a:solidFill>
                <a:srgbClr val="343433"/>
              </a:solidFill>
              <a:effectLst/>
              <a:uLnTx/>
              <a:uFillTx/>
              <a:latin typeface="Arial" panose="020B0604020202020204" pitchFamily="34" charset="0"/>
              <a:ea typeface="+mn-ea"/>
              <a:cs typeface="Arial" panose="020B0604020202020204" pitchFamily="34" charset="0"/>
            </a:endParaRPr>
          </a:p>
        </p:txBody>
      </p:sp>
      <p:pic>
        <p:nvPicPr>
          <p:cNvPr id="4" name="Picture 3"/>
          <p:cNvPicPr>
            <a:picLocks noChangeAspect="1"/>
          </p:cNvPicPr>
          <p:nvPr/>
        </p:nvPicPr>
        <p:blipFill>
          <a:blip r:embed="rId4"/>
          <a:stretch>
            <a:fillRect/>
          </a:stretch>
        </p:blipFill>
        <p:spPr>
          <a:xfrm>
            <a:off x="1267923" y="835025"/>
            <a:ext cx="8840315" cy="5805671"/>
          </a:xfrm>
          <a:prstGeom prst="rect">
            <a:avLst/>
          </a:prstGeom>
        </p:spPr>
      </p:pic>
      <p:sp>
        <p:nvSpPr>
          <p:cNvPr id="12" name="TextBox 11"/>
          <p:cNvSpPr txBox="1"/>
          <p:nvPr/>
        </p:nvSpPr>
        <p:spPr>
          <a:xfrm>
            <a:off x="1699572" y="1433512"/>
            <a:ext cx="8322003" cy="7805342"/>
          </a:xfrm>
          <a:prstGeom prst="rect">
            <a:avLst/>
          </a:prstGeom>
          <a:noFill/>
        </p:spPr>
        <p:txBody>
          <a:bodyPr wrap="square" rtlCol="0">
            <a:spAutoFit/>
          </a:bodyPr>
          <a:lstStyle/>
          <a:p>
            <a:pPr marL="342900" indent="-342900">
              <a:lnSpc>
                <a:spcPct val="150000"/>
              </a:lnSpc>
              <a:buClr>
                <a:srgbClr val="FF7B21"/>
              </a:buClr>
              <a:buFont typeface="Wingdings" panose="05000000000000000000" pitchFamily="2" charset="2"/>
              <a:buChar char="§"/>
            </a:pPr>
            <a:r>
              <a:rPr lang="en-GB" sz="2400" dirty="0">
                <a:latin typeface="Arial" panose="020B0604020202020204" pitchFamily="34" charset="0"/>
                <a:cs typeface="Arial" panose="020B0604020202020204" pitchFamily="34" charset="0"/>
              </a:rPr>
              <a:t>Defibrillators are complicated! </a:t>
            </a:r>
            <a:endParaRPr lang="en-GB" sz="2400" dirty="0" smtClean="0">
              <a:latin typeface="Arial" panose="020B0604020202020204" pitchFamily="34" charset="0"/>
              <a:cs typeface="Arial" panose="020B0604020202020204" pitchFamily="34" charset="0"/>
            </a:endParaRPr>
          </a:p>
          <a:p>
            <a:pPr marL="342900" indent="-342900">
              <a:lnSpc>
                <a:spcPct val="150000"/>
              </a:lnSpc>
              <a:buClr>
                <a:srgbClr val="FF7B21"/>
              </a:buClr>
              <a:buFont typeface="Wingdings" panose="05000000000000000000" pitchFamily="2" charset="2"/>
              <a:buChar char="§"/>
            </a:pPr>
            <a:r>
              <a:rPr lang="en-GB" sz="2400" dirty="0">
                <a:latin typeface="Arial" panose="020B0604020202020204" pitchFamily="34" charset="0"/>
                <a:cs typeface="Arial" panose="020B0604020202020204" pitchFamily="34" charset="0"/>
              </a:rPr>
              <a:t>You have to be medically trained to use them</a:t>
            </a:r>
            <a:r>
              <a:rPr lang="en-GB" sz="2400" dirty="0" smtClean="0">
                <a:latin typeface="Arial" panose="020B0604020202020204" pitchFamily="34" charset="0"/>
                <a:cs typeface="Arial" panose="020B0604020202020204" pitchFamily="34" charset="0"/>
              </a:rPr>
              <a:t>!</a:t>
            </a:r>
          </a:p>
          <a:p>
            <a:pPr marL="342900" indent="-342900">
              <a:lnSpc>
                <a:spcPct val="150000"/>
              </a:lnSpc>
              <a:buClr>
                <a:srgbClr val="FF7B21"/>
              </a:buClr>
              <a:buFont typeface="Wingdings" panose="05000000000000000000" pitchFamily="2" charset="2"/>
              <a:buChar char="§"/>
            </a:pPr>
            <a:r>
              <a:rPr lang="en-GB" sz="2400" dirty="0">
                <a:latin typeface="Arial" panose="020B0604020202020204" pitchFamily="34" charset="0"/>
                <a:cs typeface="Arial" panose="020B0604020202020204" pitchFamily="34" charset="0"/>
              </a:rPr>
              <a:t>You are jump starting the heart!</a:t>
            </a:r>
            <a:r>
              <a:rPr lang="en-GB" sz="2400" dirty="0" smtClean="0">
                <a:latin typeface="Arial" panose="020B0604020202020204" pitchFamily="34" charset="0"/>
                <a:cs typeface="Arial" panose="020B0604020202020204" pitchFamily="34" charset="0"/>
              </a:rPr>
              <a:t> </a:t>
            </a:r>
          </a:p>
          <a:p>
            <a:pPr marL="342900" indent="-342900">
              <a:lnSpc>
                <a:spcPct val="150000"/>
              </a:lnSpc>
              <a:buClr>
                <a:srgbClr val="FF7B21"/>
              </a:buClr>
              <a:buFont typeface="Wingdings" panose="05000000000000000000" pitchFamily="2" charset="2"/>
              <a:buChar char="§"/>
            </a:pPr>
            <a:r>
              <a:rPr lang="en-GB" sz="2400" dirty="0">
                <a:latin typeface="Arial" panose="020B0604020202020204" pitchFamily="34" charset="0"/>
                <a:cs typeface="Arial" panose="020B0604020202020204" pitchFamily="34" charset="0"/>
              </a:rPr>
              <a:t>You could make things worse</a:t>
            </a:r>
            <a:r>
              <a:rPr lang="en-GB" sz="2400" dirty="0" smtClean="0">
                <a:latin typeface="Arial" panose="020B0604020202020204" pitchFamily="34" charset="0"/>
                <a:cs typeface="Arial" panose="020B0604020202020204" pitchFamily="34" charset="0"/>
              </a:rPr>
              <a:t>!</a:t>
            </a:r>
          </a:p>
          <a:p>
            <a:pPr marL="342900" indent="-342900">
              <a:lnSpc>
                <a:spcPct val="150000"/>
              </a:lnSpc>
              <a:buClr>
                <a:srgbClr val="FF7B21"/>
              </a:buClr>
              <a:buFont typeface="Wingdings" panose="05000000000000000000" pitchFamily="2" charset="2"/>
              <a:buChar char="§"/>
            </a:pPr>
            <a:r>
              <a:rPr lang="en-GB" sz="2400" dirty="0">
                <a:latin typeface="Arial" panose="020B0604020202020204" pitchFamily="34" charset="0"/>
                <a:cs typeface="Arial" panose="020B0604020202020204" pitchFamily="34" charset="0"/>
              </a:rPr>
              <a:t>A Defibrillator will always bring them back to life! </a:t>
            </a:r>
            <a:endParaRPr lang="en-GB" sz="2400" dirty="0" smtClean="0">
              <a:latin typeface="Arial" panose="020B0604020202020204" pitchFamily="34" charset="0"/>
              <a:cs typeface="Arial" panose="020B0604020202020204" pitchFamily="34" charset="0"/>
            </a:endParaRPr>
          </a:p>
          <a:p>
            <a:pPr marL="342900" indent="-342900">
              <a:lnSpc>
                <a:spcPct val="150000"/>
              </a:lnSpc>
              <a:buClr>
                <a:srgbClr val="FF7B21"/>
              </a:buClr>
              <a:buFont typeface="Wingdings" panose="05000000000000000000" pitchFamily="2" charset="2"/>
              <a:buChar char="§"/>
            </a:pPr>
            <a:r>
              <a:rPr lang="en-GB" sz="2400" dirty="0">
                <a:latin typeface="Arial" panose="020B0604020202020204" pitchFamily="34" charset="0"/>
                <a:cs typeface="Arial" panose="020B0604020202020204" pitchFamily="34" charset="0"/>
              </a:rPr>
              <a:t>You need to wait until the heart has stopped before using the machine</a:t>
            </a:r>
            <a:r>
              <a:rPr lang="en-GB" sz="2400" dirty="0" smtClean="0">
                <a:latin typeface="Arial" panose="020B0604020202020204" pitchFamily="34" charset="0"/>
                <a:cs typeface="Arial" panose="020B0604020202020204" pitchFamily="34" charset="0"/>
              </a:rPr>
              <a:t>!</a:t>
            </a:r>
          </a:p>
          <a:p>
            <a:pPr marL="342900" indent="-342900">
              <a:lnSpc>
                <a:spcPct val="150000"/>
              </a:lnSpc>
              <a:buClr>
                <a:srgbClr val="FF7B21"/>
              </a:buClr>
              <a:buFont typeface="Wingdings" panose="05000000000000000000" pitchFamily="2" charset="2"/>
              <a:buChar char="§"/>
            </a:pPr>
            <a:r>
              <a:rPr lang="en-GB" sz="2400" dirty="0">
                <a:latin typeface="Arial" panose="020B0604020202020204" pitchFamily="34" charset="0"/>
                <a:cs typeface="Arial" panose="020B0604020202020204" pitchFamily="34" charset="0"/>
              </a:rPr>
              <a:t>Paramedics will always be there before I need to use it!</a:t>
            </a:r>
            <a:r>
              <a:rPr lang="en-GB" sz="2400" dirty="0" smtClean="0">
                <a:latin typeface="Arial" panose="020B0604020202020204" pitchFamily="34" charset="0"/>
                <a:cs typeface="Arial" panose="020B0604020202020204" pitchFamily="34" charset="0"/>
              </a:rPr>
              <a:t> </a:t>
            </a:r>
          </a:p>
          <a:p>
            <a:pPr>
              <a:lnSpc>
                <a:spcPct val="150000"/>
              </a:lnSpc>
            </a:pPr>
            <a:endParaRPr lang="en-GB" dirty="0"/>
          </a:p>
          <a:p>
            <a:pPr>
              <a:lnSpc>
                <a:spcPct val="150000"/>
              </a:lnSpc>
            </a:pPr>
            <a:endParaRPr lang="en-GB" dirty="0" smtClean="0"/>
          </a:p>
          <a:p>
            <a:pPr>
              <a:lnSpc>
                <a:spcPct val="150000"/>
              </a:lnSpc>
            </a:pPr>
            <a:endParaRPr lang="en-GB" dirty="0"/>
          </a:p>
          <a:p>
            <a:pPr>
              <a:lnSpc>
                <a:spcPct val="150000"/>
              </a:lnSpc>
            </a:pPr>
            <a:endParaRPr lang="en-GB" dirty="0" smtClean="0"/>
          </a:p>
          <a:p>
            <a:pPr>
              <a:lnSpc>
                <a:spcPct val="150000"/>
              </a:lnSpc>
            </a:pPr>
            <a:endParaRPr lang="en-GB" dirty="0"/>
          </a:p>
          <a:p>
            <a:pPr>
              <a:lnSpc>
                <a:spcPct val="150000"/>
              </a:lnSpc>
            </a:pPr>
            <a:endParaRPr lang="en-GB" dirty="0" smtClean="0"/>
          </a:p>
          <a:p>
            <a:pPr>
              <a:lnSpc>
                <a:spcPct val="150000"/>
              </a:lnSpc>
            </a:pPr>
            <a:endParaRPr lang="en-GB" dirty="0"/>
          </a:p>
          <a:p>
            <a:pPr>
              <a:lnSpc>
                <a:spcPct val="150000"/>
              </a:lnSpc>
            </a:pPr>
            <a:endParaRPr lang="en-GB" dirty="0"/>
          </a:p>
        </p:txBody>
      </p:sp>
      <p:sp>
        <p:nvSpPr>
          <p:cNvPr id="13318" name="Title 1"/>
          <p:cNvSpPr txBox="1">
            <a:spLocks/>
          </p:cNvSpPr>
          <p:nvPr/>
        </p:nvSpPr>
        <p:spPr bwMode="auto">
          <a:xfrm>
            <a:off x="337497" y="150174"/>
            <a:ext cx="9261475"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n-GB" altLang="en-US" sz="3200" b="1" dirty="0">
                <a:solidFill>
                  <a:srgbClr val="00563B"/>
                </a:solidFill>
                <a:latin typeface="Arial" panose="020B0604020202020204" pitchFamily="34" charset="0"/>
                <a:cs typeface="Arial" panose="020B0604020202020204" pitchFamily="34" charset="0"/>
              </a:rPr>
              <a:t>	</a:t>
            </a:r>
            <a:r>
              <a:rPr lang="en-GB" altLang="en-US" sz="3200" b="1" dirty="0" smtClean="0">
                <a:solidFill>
                  <a:srgbClr val="00563B"/>
                </a:solidFill>
                <a:latin typeface="Arial" panose="020B0604020202020204" pitchFamily="34" charset="0"/>
                <a:cs typeface="Arial" panose="020B0604020202020204" pitchFamily="34" charset="0"/>
              </a:rPr>
              <a:t>			</a:t>
            </a:r>
            <a:r>
              <a:rPr lang="en-GB" altLang="en-US" sz="3600" dirty="0" smtClean="0">
                <a:solidFill>
                  <a:srgbClr val="00563B"/>
                </a:solidFill>
                <a:latin typeface="Century Gothic" panose="020B0502020202020204" pitchFamily="34" charset="0"/>
                <a:cs typeface="Arial" panose="020B0604020202020204" pitchFamily="34" charset="0"/>
              </a:rPr>
              <a:t>Defibrillator </a:t>
            </a:r>
            <a:endParaRPr lang="en-GB" altLang="en-US" sz="3600" dirty="0">
              <a:solidFill>
                <a:srgbClr val="00563B"/>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2802031681"/>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left)">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wipe(left)">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wipe(left)">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wipe(left)">
                                      <p:cBhvr>
                                        <p:cTn id="27" dur="500"/>
                                        <p:tgtEl>
                                          <p:spTgt spid="1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animEffect transition="in" filter="wipe(left)">
                                      <p:cBhvr>
                                        <p:cTn id="32" dur="500"/>
                                        <p:tgtEl>
                                          <p:spTgt spid="1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xEl>
                                              <p:pRg st="5" end="5"/>
                                            </p:txEl>
                                          </p:spTgt>
                                        </p:tgtEl>
                                        <p:attrNameLst>
                                          <p:attrName>style.visibility</p:attrName>
                                        </p:attrNameLst>
                                      </p:cBhvr>
                                      <p:to>
                                        <p:strVal val="visible"/>
                                      </p:to>
                                    </p:set>
                                    <p:animEffect transition="in" filter="wipe(left)">
                                      <p:cBhvr>
                                        <p:cTn id="37" dur="500"/>
                                        <p:tgtEl>
                                          <p:spTgt spid="1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2">
                                            <p:txEl>
                                              <p:pRg st="6" end="6"/>
                                            </p:txEl>
                                          </p:spTgt>
                                        </p:tgtEl>
                                        <p:attrNameLst>
                                          <p:attrName>style.visibility</p:attrName>
                                        </p:attrNameLst>
                                      </p:cBhvr>
                                      <p:to>
                                        <p:strVal val="visible"/>
                                      </p:to>
                                    </p:set>
                                    <p:animEffect transition="in" filter="wipe(left)">
                                      <p:cBhvr>
                                        <p:cTn id="42"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5610</TotalTime>
  <Words>2156</Words>
  <Application>Microsoft Office PowerPoint</Application>
  <PresentationFormat>Widescreen</PresentationFormat>
  <Paragraphs>229</Paragraphs>
  <Slides>15</Slides>
  <Notes>14</Notes>
  <HiddenSlides>0</HiddenSlides>
  <MMClips>4</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15</vt:i4>
      </vt:variant>
    </vt:vector>
  </HeadingPairs>
  <TitlesOfParts>
    <vt:vector size="28" baseType="lpstr">
      <vt:lpstr>MS PGothic</vt:lpstr>
      <vt:lpstr>Arial</vt:lpstr>
      <vt:lpstr>Arial Black</vt:lpstr>
      <vt:lpstr>Calibri</vt:lpstr>
      <vt:lpstr>Calibri Light</vt:lpstr>
      <vt:lpstr>Century Gothic</vt:lpstr>
      <vt:lpstr>Georgia</vt:lpstr>
      <vt:lpstr>Times New Roman</vt:lpstr>
      <vt:lpstr>Trebuchet MS</vt:lpstr>
      <vt:lpstr>Wingdings</vt:lpstr>
      <vt:lpstr>Wingdings 3</vt:lpstr>
      <vt:lpstr>1_Office Theme</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Barchester Healthcare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Life Support</dc:title>
  <dc:creator>Susan.Dickinson@barchester.com</dc:creator>
  <cp:lastModifiedBy>Christine Sullivan</cp:lastModifiedBy>
  <cp:revision>434</cp:revision>
  <dcterms:created xsi:type="dcterms:W3CDTF">2020-12-02T12:16:05Z</dcterms:created>
  <dcterms:modified xsi:type="dcterms:W3CDTF">2024-04-16T16:22:47Z</dcterms:modified>
</cp:coreProperties>
</file>